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6" r:id="rId4"/>
    <p:sldId id="307" r:id="rId5"/>
    <p:sldId id="305" r:id="rId6"/>
    <p:sldId id="261" r:id="rId7"/>
    <p:sldId id="308" r:id="rId8"/>
    <p:sldId id="263" r:id="rId9"/>
    <p:sldId id="264" r:id="rId10"/>
    <p:sldId id="265" r:id="rId11"/>
    <p:sldId id="309" r:id="rId12"/>
    <p:sldId id="267" r:id="rId13"/>
    <p:sldId id="282" r:id="rId14"/>
    <p:sldId id="303" r:id="rId15"/>
    <p:sldId id="311" r:id="rId16"/>
    <p:sldId id="283" r:id="rId17"/>
    <p:sldId id="284" r:id="rId18"/>
    <p:sldId id="285" r:id="rId19"/>
    <p:sldId id="310" r:id="rId20"/>
    <p:sldId id="286" r:id="rId21"/>
    <p:sldId id="288" r:id="rId22"/>
    <p:sldId id="289" r:id="rId23"/>
    <p:sldId id="290" r:id="rId24"/>
    <p:sldId id="295" r:id="rId25"/>
    <p:sldId id="296" r:id="rId26"/>
    <p:sldId id="297" r:id="rId27"/>
    <p:sldId id="298" r:id="rId28"/>
    <p:sldId id="299" r:id="rId29"/>
    <p:sldId id="300" r:id="rId30"/>
    <p:sldId id="312" r:id="rId31"/>
    <p:sldId id="301" r:id="rId32"/>
    <p:sldId id="313" r:id="rId33"/>
    <p:sldId id="302" r:id="rId34"/>
    <p:sldId id="258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6D6FE8-4B5E-9A47-A8CD-8550A1AD27C0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2C61DC-9BAE-BF42-9E90-BC8A0FC6316C}">
      <dgm:prSet phldrT="[Text]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PMSB</a:t>
          </a:r>
          <a:endParaRPr lang="en-US" dirty="0">
            <a:solidFill>
              <a:schemeClr val="tx1"/>
            </a:solidFill>
          </a:endParaRPr>
        </a:p>
      </dgm:t>
    </dgm:pt>
    <dgm:pt modelId="{DBC3C8E6-E5B9-3F42-9625-3B5CAE892817}" type="parTrans" cxnId="{51D50F2E-71EA-FB42-809A-1A8929B132A3}">
      <dgm:prSet/>
      <dgm:spPr/>
      <dgm:t>
        <a:bodyPr/>
        <a:lstStyle/>
        <a:p>
          <a:endParaRPr lang="en-US"/>
        </a:p>
      </dgm:t>
    </dgm:pt>
    <dgm:pt modelId="{18F48F66-DB9E-874F-999B-0C3FDC87D9C8}" type="sibTrans" cxnId="{51D50F2E-71EA-FB42-809A-1A8929B132A3}">
      <dgm:prSet/>
      <dgm:spPr/>
      <dgm:t>
        <a:bodyPr/>
        <a:lstStyle/>
        <a:p>
          <a:endParaRPr lang="en-US"/>
        </a:p>
      </dgm:t>
    </dgm:pt>
    <dgm:pt modelId="{59AE51E6-DFE5-B54D-9D1D-4BC6ED82BBE6}">
      <dgm:prSet phldrT="[Text]" custT="1"/>
      <dgm:spPr>
        <a:solidFill>
          <a:schemeClr val="accent3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000" b="1" dirty="0" err="1" smtClean="0"/>
            <a:t>Caracterização</a:t>
          </a:r>
          <a:r>
            <a:rPr lang="en-US" sz="2000" b="1" dirty="0" smtClean="0"/>
            <a:t> Municipal</a:t>
          </a:r>
          <a:endParaRPr lang="en-US" sz="2000" b="1" dirty="0"/>
        </a:p>
      </dgm:t>
    </dgm:pt>
    <dgm:pt modelId="{4171F79B-08C7-644D-8356-8E3C08BF07B2}" type="parTrans" cxnId="{0047AC33-8654-7C44-997E-975FDF5705E9}">
      <dgm:prSet/>
      <dgm:spPr/>
      <dgm:t>
        <a:bodyPr/>
        <a:lstStyle/>
        <a:p>
          <a:endParaRPr lang="en-US"/>
        </a:p>
      </dgm:t>
    </dgm:pt>
    <dgm:pt modelId="{62B96828-3497-604B-A463-C6E397067D4F}" type="sibTrans" cxnId="{0047AC33-8654-7C44-997E-975FDF5705E9}">
      <dgm:prSet/>
      <dgm:spPr>
        <a:solidFill>
          <a:schemeClr val="accent3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B6FE6535-8E05-824A-BBE1-31ACCE6B29B3}">
      <dgm:prSet phldrT="[Text]" custT="1"/>
      <dgm:spPr>
        <a:solidFill>
          <a:schemeClr val="accent3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000" b="1" dirty="0" err="1" smtClean="0"/>
            <a:t>Diagnósticos</a:t>
          </a:r>
          <a:r>
            <a:rPr lang="en-US" sz="2000" b="1" dirty="0" smtClean="0"/>
            <a:t> dos </a:t>
          </a:r>
          <a:r>
            <a:rPr lang="en-US" sz="2000" b="1" dirty="0" err="1" smtClean="0"/>
            <a:t>Sistemas</a:t>
          </a:r>
          <a:endParaRPr lang="en-US" sz="2000" b="1" dirty="0"/>
        </a:p>
      </dgm:t>
    </dgm:pt>
    <dgm:pt modelId="{8DB32849-F3F2-A045-B519-EEB427F341D6}" type="parTrans" cxnId="{F7D38F7D-2BDA-794D-90D3-30A25A48882D}">
      <dgm:prSet/>
      <dgm:spPr/>
      <dgm:t>
        <a:bodyPr/>
        <a:lstStyle/>
        <a:p>
          <a:endParaRPr lang="en-US"/>
        </a:p>
      </dgm:t>
    </dgm:pt>
    <dgm:pt modelId="{1B349437-9CB0-9B45-A5AA-847D0CC21560}" type="sibTrans" cxnId="{F7D38F7D-2BDA-794D-90D3-30A25A48882D}">
      <dgm:prSet/>
      <dgm:spPr>
        <a:solidFill>
          <a:schemeClr val="accent3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8EA946C8-1DCA-BA48-8B65-DD4E455B19A0}">
      <dgm:prSet phldrT="[Text]" custT="1"/>
      <dgm:spPr>
        <a:solidFill>
          <a:schemeClr val="accent3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000" b="1" dirty="0" err="1" smtClean="0"/>
            <a:t>Mecanismos</a:t>
          </a:r>
          <a:r>
            <a:rPr lang="en-US" sz="2000" b="1" dirty="0" smtClean="0"/>
            <a:t> de </a:t>
          </a:r>
          <a:r>
            <a:rPr lang="en-US" sz="2000" b="1" dirty="0" err="1" smtClean="0"/>
            <a:t>Avaliação</a:t>
          </a:r>
          <a:r>
            <a:rPr lang="en-US" sz="2000" b="1" dirty="0" smtClean="0"/>
            <a:t>, </a:t>
          </a:r>
          <a:r>
            <a:rPr lang="en-US" sz="2000" b="1" dirty="0" err="1" smtClean="0"/>
            <a:t>Regulação</a:t>
          </a:r>
          <a:r>
            <a:rPr lang="en-US" sz="2000" b="1" dirty="0" smtClean="0"/>
            <a:t> e </a:t>
          </a:r>
          <a:r>
            <a:rPr lang="en-US" sz="2000" b="1" dirty="0" err="1" smtClean="0"/>
            <a:t>Controle</a:t>
          </a:r>
          <a:r>
            <a:rPr lang="en-US" sz="2000" b="1" dirty="0" smtClean="0"/>
            <a:t> Social</a:t>
          </a:r>
          <a:endParaRPr lang="en-US" sz="2000" b="1" dirty="0"/>
        </a:p>
      </dgm:t>
    </dgm:pt>
    <dgm:pt modelId="{E35DFD6E-E553-8848-A15D-12B4B127FBBE}" type="parTrans" cxnId="{C0A13F4D-6FA3-5443-B99A-5C1BB57F45E0}">
      <dgm:prSet/>
      <dgm:spPr/>
      <dgm:t>
        <a:bodyPr/>
        <a:lstStyle/>
        <a:p>
          <a:endParaRPr lang="en-US"/>
        </a:p>
      </dgm:t>
    </dgm:pt>
    <dgm:pt modelId="{4A67A866-8431-5D43-92E7-16EC7F3A3960}" type="sibTrans" cxnId="{C0A13F4D-6FA3-5443-B99A-5C1BB57F45E0}">
      <dgm:prSet/>
      <dgm:spPr>
        <a:solidFill>
          <a:schemeClr val="accent3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9E107986-3DCA-F34F-A05B-17D66B1361BE}">
      <dgm:prSet phldrT="[Text]" custT="1"/>
      <dgm:spPr>
        <a:solidFill>
          <a:schemeClr val="accent3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000" b="1" dirty="0" err="1" smtClean="0"/>
            <a:t>Viabilidade</a:t>
          </a:r>
          <a:r>
            <a:rPr lang="en-US" sz="2000" b="1" dirty="0" smtClean="0"/>
            <a:t> </a:t>
          </a:r>
          <a:r>
            <a:rPr lang="en-US" sz="2000" b="1" dirty="0" err="1" smtClean="0"/>
            <a:t>Econômico</a:t>
          </a:r>
          <a:r>
            <a:rPr lang="en-US" sz="2000" b="1" dirty="0" smtClean="0"/>
            <a:t> </a:t>
          </a:r>
          <a:r>
            <a:rPr lang="en-US" sz="2000" b="1" dirty="0" err="1" smtClean="0"/>
            <a:t>Financeira</a:t>
          </a:r>
          <a:endParaRPr lang="en-US" sz="2000" b="1" dirty="0"/>
        </a:p>
      </dgm:t>
    </dgm:pt>
    <dgm:pt modelId="{D8B1D2A9-82A4-594B-A3E6-C5E436952A79}" type="parTrans" cxnId="{909ED0BA-79AC-1644-B89F-C21D08EDC001}">
      <dgm:prSet/>
      <dgm:spPr/>
      <dgm:t>
        <a:bodyPr/>
        <a:lstStyle/>
        <a:p>
          <a:endParaRPr lang="en-US"/>
        </a:p>
      </dgm:t>
    </dgm:pt>
    <dgm:pt modelId="{62A97677-6FDA-6D4F-980D-9054F29E260B}" type="sibTrans" cxnId="{909ED0BA-79AC-1644-B89F-C21D08EDC001}">
      <dgm:prSet/>
      <dgm:spPr>
        <a:solidFill>
          <a:schemeClr val="accent3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496383C3-2B47-8F45-9E83-F0F64321648F}">
      <dgm:prSet custT="1"/>
      <dgm:spPr>
        <a:solidFill>
          <a:schemeClr val="accent3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000" b="1" dirty="0" err="1" smtClean="0"/>
            <a:t>Proposições</a:t>
          </a:r>
          <a:endParaRPr lang="en-US" sz="2000" b="1" dirty="0"/>
        </a:p>
      </dgm:t>
    </dgm:pt>
    <dgm:pt modelId="{DB03E82F-C289-1B45-88C2-DDBF0A6946D8}" type="parTrans" cxnId="{65C2F916-F76E-624C-A0BB-85D8499BAF93}">
      <dgm:prSet/>
      <dgm:spPr/>
      <dgm:t>
        <a:bodyPr/>
        <a:lstStyle/>
        <a:p>
          <a:endParaRPr lang="en-US"/>
        </a:p>
      </dgm:t>
    </dgm:pt>
    <dgm:pt modelId="{AC72157F-6D22-1C46-AF24-EDF0FD633C37}" type="sibTrans" cxnId="{65C2F916-F76E-624C-A0BB-85D8499BAF93}">
      <dgm:prSet/>
      <dgm:spPr>
        <a:solidFill>
          <a:schemeClr val="accent3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EDE59466-F669-1240-A3BD-66D3F214F0FC}" type="pres">
      <dgm:prSet presAssocID="{9B6D6FE8-4B5E-9A47-A8CD-8550A1AD27C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71C732B-AF5B-3F45-970E-8977A02D1CE8}" type="pres">
      <dgm:prSet presAssocID="{352C61DC-9BAE-BF42-9E90-BC8A0FC6316C}" presName="centerShape" presStyleLbl="node0" presStyleIdx="0" presStyleCnt="1" custLinFactNeighborX="-2193" custLinFactNeighborY="5015"/>
      <dgm:spPr/>
      <dgm:t>
        <a:bodyPr/>
        <a:lstStyle/>
        <a:p>
          <a:endParaRPr lang="pt-BR"/>
        </a:p>
      </dgm:t>
    </dgm:pt>
    <dgm:pt modelId="{314A6F1A-A9AB-F241-A1F3-2FCCF450CFDA}" type="pres">
      <dgm:prSet presAssocID="{59AE51E6-DFE5-B54D-9D1D-4BC6ED82BBE6}" presName="node" presStyleLbl="node1" presStyleIdx="0" presStyleCnt="5" custScaleX="179865" custScaleY="140122" custRadScaleRad="95091" custRadScaleInc="7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4189D-7469-2C4D-BF3C-5EE3446A24B3}" type="pres">
      <dgm:prSet presAssocID="{59AE51E6-DFE5-B54D-9D1D-4BC6ED82BBE6}" presName="dummy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7500E7EB-A613-4946-82ED-1356780E5460}" type="pres">
      <dgm:prSet presAssocID="{62B96828-3497-604B-A463-C6E397067D4F}" presName="sibTrans" presStyleLbl="sibTrans2D1" presStyleIdx="0" presStyleCnt="5"/>
      <dgm:spPr/>
      <dgm:t>
        <a:bodyPr/>
        <a:lstStyle/>
        <a:p>
          <a:endParaRPr lang="pt-BR"/>
        </a:p>
      </dgm:t>
    </dgm:pt>
    <dgm:pt modelId="{603F37CE-E443-9548-838E-414435D27293}" type="pres">
      <dgm:prSet presAssocID="{B6FE6535-8E05-824A-BBE1-31ACCE6B29B3}" presName="node" presStyleLbl="node1" presStyleIdx="1" presStyleCnt="5" custScaleX="151028" custScaleY="144163" custRadScaleRad="110324" custRadScaleInc="2117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691CDF-FF88-054E-A6FE-786D4F05FF76}" type="pres">
      <dgm:prSet presAssocID="{B6FE6535-8E05-824A-BBE1-31ACCE6B29B3}" presName="dummy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55C506EB-9CA2-5147-A70F-071B35C43462}" type="pres">
      <dgm:prSet presAssocID="{1B349437-9CB0-9B45-A5AA-847D0CC21560}" presName="sibTrans" presStyleLbl="sibTrans2D1" presStyleIdx="1" presStyleCnt="5"/>
      <dgm:spPr/>
      <dgm:t>
        <a:bodyPr/>
        <a:lstStyle/>
        <a:p>
          <a:endParaRPr lang="pt-BR"/>
        </a:p>
      </dgm:t>
    </dgm:pt>
    <dgm:pt modelId="{556DB20E-5906-5941-A6DD-001A1D0D75BF}" type="pres">
      <dgm:prSet presAssocID="{496383C3-2B47-8F45-9E83-F0F64321648F}" presName="node" presStyleLbl="node1" presStyleIdx="2" presStyleCnt="5" custScaleX="145136" custScaleY="134739" custRadScaleRad="104316" custRadScaleInc="-88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6914EF-45A7-0C4C-B722-A5CF7A9DCE32}" type="pres">
      <dgm:prSet presAssocID="{496383C3-2B47-8F45-9E83-F0F64321648F}" presName="dummy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EBFA9EDC-094A-954D-8341-8F30EBE168E0}" type="pres">
      <dgm:prSet presAssocID="{AC72157F-6D22-1C46-AF24-EDF0FD633C37}" presName="sibTrans" presStyleLbl="sibTrans2D1" presStyleIdx="2" presStyleCnt="5"/>
      <dgm:spPr/>
      <dgm:t>
        <a:bodyPr/>
        <a:lstStyle/>
        <a:p>
          <a:endParaRPr lang="pt-BR"/>
        </a:p>
      </dgm:t>
    </dgm:pt>
    <dgm:pt modelId="{D90406BC-4A0F-DB45-8F4B-DC8CF3C3ADE5}" type="pres">
      <dgm:prSet presAssocID="{8EA946C8-1DCA-BA48-8B65-DD4E455B19A0}" presName="node" presStyleLbl="node1" presStyleIdx="3" presStyleCnt="5" custScaleX="201004" custScaleY="195134" custRadScaleRad="131562" custRadScaleInc="775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238D64-4A87-9245-B621-620D7BD4B898}" type="pres">
      <dgm:prSet presAssocID="{8EA946C8-1DCA-BA48-8B65-DD4E455B19A0}" presName="dummy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1F7FB417-D409-0147-AA5A-7FBE826E1784}" type="pres">
      <dgm:prSet presAssocID="{4A67A866-8431-5D43-92E7-16EC7F3A3960}" presName="sibTrans" presStyleLbl="sibTrans2D1" presStyleIdx="3" presStyleCnt="5"/>
      <dgm:spPr/>
      <dgm:t>
        <a:bodyPr/>
        <a:lstStyle/>
        <a:p>
          <a:endParaRPr lang="pt-BR"/>
        </a:p>
      </dgm:t>
    </dgm:pt>
    <dgm:pt modelId="{8152D8A9-FD3F-5445-B53F-39A26CCAF0F6}" type="pres">
      <dgm:prSet presAssocID="{9E107986-3DCA-F34F-A05B-17D66B1361BE}" presName="node" presStyleLbl="node1" presStyleIdx="4" presStyleCnt="5" custScaleX="141550" custScaleY="128780" custRadScaleRad="116158" custRadScaleInc="43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0AE1BB-0C0F-2041-88FF-101232C2C094}" type="pres">
      <dgm:prSet presAssocID="{9E107986-3DCA-F34F-A05B-17D66B1361BE}" presName="dummy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B54F707B-9D10-3048-BA01-BF83E0350C27}" type="pres">
      <dgm:prSet presAssocID="{62A97677-6FDA-6D4F-980D-9054F29E260B}" presName="sibTrans" presStyleLbl="sibTrans2D1" presStyleIdx="4" presStyleCnt="5"/>
      <dgm:spPr/>
      <dgm:t>
        <a:bodyPr/>
        <a:lstStyle/>
        <a:p>
          <a:endParaRPr lang="pt-BR"/>
        </a:p>
      </dgm:t>
    </dgm:pt>
  </dgm:ptLst>
  <dgm:cxnLst>
    <dgm:cxn modelId="{56336DBD-42E1-BA42-9954-A0F0E861D70C}" type="presOf" srcId="{59AE51E6-DFE5-B54D-9D1D-4BC6ED82BBE6}" destId="{314A6F1A-A9AB-F241-A1F3-2FCCF450CFDA}" srcOrd="0" destOrd="0" presId="urn:microsoft.com/office/officeart/2005/8/layout/radial6"/>
    <dgm:cxn modelId="{0105B5B9-4F0E-9D45-959F-EB4C48A7179F}" type="presOf" srcId="{9E107986-3DCA-F34F-A05B-17D66B1361BE}" destId="{8152D8A9-FD3F-5445-B53F-39A26CCAF0F6}" srcOrd="0" destOrd="0" presId="urn:microsoft.com/office/officeart/2005/8/layout/radial6"/>
    <dgm:cxn modelId="{0047AC33-8654-7C44-997E-975FDF5705E9}" srcId="{352C61DC-9BAE-BF42-9E90-BC8A0FC6316C}" destId="{59AE51E6-DFE5-B54D-9D1D-4BC6ED82BBE6}" srcOrd="0" destOrd="0" parTransId="{4171F79B-08C7-644D-8356-8E3C08BF07B2}" sibTransId="{62B96828-3497-604B-A463-C6E397067D4F}"/>
    <dgm:cxn modelId="{B6374DB8-B0AB-4440-A41E-84DBC8E268A0}" type="presOf" srcId="{62B96828-3497-604B-A463-C6E397067D4F}" destId="{7500E7EB-A613-4946-82ED-1356780E5460}" srcOrd="0" destOrd="0" presId="urn:microsoft.com/office/officeart/2005/8/layout/radial6"/>
    <dgm:cxn modelId="{54122760-1D6C-3648-BB05-8E638E1F30D8}" type="presOf" srcId="{4A67A866-8431-5D43-92E7-16EC7F3A3960}" destId="{1F7FB417-D409-0147-AA5A-7FBE826E1784}" srcOrd="0" destOrd="0" presId="urn:microsoft.com/office/officeart/2005/8/layout/radial6"/>
    <dgm:cxn modelId="{DA15933C-B708-3442-B635-768F15AF17A6}" type="presOf" srcId="{AC72157F-6D22-1C46-AF24-EDF0FD633C37}" destId="{EBFA9EDC-094A-954D-8341-8F30EBE168E0}" srcOrd="0" destOrd="0" presId="urn:microsoft.com/office/officeart/2005/8/layout/radial6"/>
    <dgm:cxn modelId="{652B5B5B-9358-1641-87A7-9BFD9C6297C9}" type="presOf" srcId="{1B349437-9CB0-9B45-A5AA-847D0CC21560}" destId="{55C506EB-9CA2-5147-A70F-071B35C43462}" srcOrd="0" destOrd="0" presId="urn:microsoft.com/office/officeart/2005/8/layout/radial6"/>
    <dgm:cxn modelId="{EA314982-AA97-E34A-8D82-AB6FB87DE45B}" type="presOf" srcId="{496383C3-2B47-8F45-9E83-F0F64321648F}" destId="{556DB20E-5906-5941-A6DD-001A1D0D75BF}" srcOrd="0" destOrd="0" presId="urn:microsoft.com/office/officeart/2005/8/layout/radial6"/>
    <dgm:cxn modelId="{909ED0BA-79AC-1644-B89F-C21D08EDC001}" srcId="{352C61DC-9BAE-BF42-9E90-BC8A0FC6316C}" destId="{9E107986-3DCA-F34F-A05B-17D66B1361BE}" srcOrd="4" destOrd="0" parTransId="{D8B1D2A9-82A4-594B-A3E6-C5E436952A79}" sibTransId="{62A97677-6FDA-6D4F-980D-9054F29E260B}"/>
    <dgm:cxn modelId="{65C2F916-F76E-624C-A0BB-85D8499BAF93}" srcId="{352C61DC-9BAE-BF42-9E90-BC8A0FC6316C}" destId="{496383C3-2B47-8F45-9E83-F0F64321648F}" srcOrd="2" destOrd="0" parTransId="{DB03E82F-C289-1B45-88C2-DDBF0A6946D8}" sibTransId="{AC72157F-6D22-1C46-AF24-EDF0FD633C37}"/>
    <dgm:cxn modelId="{C0A13F4D-6FA3-5443-B99A-5C1BB57F45E0}" srcId="{352C61DC-9BAE-BF42-9E90-BC8A0FC6316C}" destId="{8EA946C8-1DCA-BA48-8B65-DD4E455B19A0}" srcOrd="3" destOrd="0" parTransId="{E35DFD6E-E553-8848-A15D-12B4B127FBBE}" sibTransId="{4A67A866-8431-5D43-92E7-16EC7F3A3960}"/>
    <dgm:cxn modelId="{1A5C8BB7-B034-A346-AE85-B05545ACBFD3}" type="presOf" srcId="{8EA946C8-1DCA-BA48-8B65-DD4E455B19A0}" destId="{D90406BC-4A0F-DB45-8F4B-DC8CF3C3ADE5}" srcOrd="0" destOrd="0" presId="urn:microsoft.com/office/officeart/2005/8/layout/radial6"/>
    <dgm:cxn modelId="{51D50F2E-71EA-FB42-809A-1A8929B132A3}" srcId="{9B6D6FE8-4B5E-9A47-A8CD-8550A1AD27C0}" destId="{352C61DC-9BAE-BF42-9E90-BC8A0FC6316C}" srcOrd="0" destOrd="0" parTransId="{DBC3C8E6-E5B9-3F42-9625-3B5CAE892817}" sibTransId="{18F48F66-DB9E-874F-999B-0C3FDC87D9C8}"/>
    <dgm:cxn modelId="{0FA1AEA3-8DC9-6D4A-B131-4C14FCA3AB02}" type="presOf" srcId="{9B6D6FE8-4B5E-9A47-A8CD-8550A1AD27C0}" destId="{EDE59466-F669-1240-A3BD-66D3F214F0FC}" srcOrd="0" destOrd="0" presId="urn:microsoft.com/office/officeart/2005/8/layout/radial6"/>
    <dgm:cxn modelId="{F7D38F7D-2BDA-794D-90D3-30A25A48882D}" srcId="{352C61DC-9BAE-BF42-9E90-BC8A0FC6316C}" destId="{B6FE6535-8E05-824A-BBE1-31ACCE6B29B3}" srcOrd="1" destOrd="0" parTransId="{8DB32849-F3F2-A045-B519-EEB427F341D6}" sibTransId="{1B349437-9CB0-9B45-A5AA-847D0CC21560}"/>
    <dgm:cxn modelId="{B6716D71-10A0-A043-9929-5A61C29CB048}" type="presOf" srcId="{352C61DC-9BAE-BF42-9E90-BC8A0FC6316C}" destId="{D71C732B-AF5B-3F45-970E-8977A02D1CE8}" srcOrd="0" destOrd="0" presId="urn:microsoft.com/office/officeart/2005/8/layout/radial6"/>
    <dgm:cxn modelId="{1DB30CAA-DAC0-1A47-B3A3-ABB240B55EC9}" type="presOf" srcId="{62A97677-6FDA-6D4F-980D-9054F29E260B}" destId="{B54F707B-9D10-3048-BA01-BF83E0350C27}" srcOrd="0" destOrd="0" presId="urn:microsoft.com/office/officeart/2005/8/layout/radial6"/>
    <dgm:cxn modelId="{E54CE0BD-15F7-7D4D-ACA2-E03436260A8A}" type="presOf" srcId="{B6FE6535-8E05-824A-BBE1-31ACCE6B29B3}" destId="{603F37CE-E443-9548-838E-414435D27293}" srcOrd="0" destOrd="0" presId="urn:microsoft.com/office/officeart/2005/8/layout/radial6"/>
    <dgm:cxn modelId="{8A39A009-D57A-134E-B456-148431622519}" type="presParOf" srcId="{EDE59466-F669-1240-A3BD-66D3F214F0FC}" destId="{D71C732B-AF5B-3F45-970E-8977A02D1CE8}" srcOrd="0" destOrd="0" presId="urn:microsoft.com/office/officeart/2005/8/layout/radial6"/>
    <dgm:cxn modelId="{40CC5A8E-9F15-AA41-8B58-CFCF90ACE16C}" type="presParOf" srcId="{EDE59466-F669-1240-A3BD-66D3F214F0FC}" destId="{314A6F1A-A9AB-F241-A1F3-2FCCF450CFDA}" srcOrd="1" destOrd="0" presId="urn:microsoft.com/office/officeart/2005/8/layout/radial6"/>
    <dgm:cxn modelId="{4381D33F-D8F2-5F40-9FBE-6068F4BB3A78}" type="presParOf" srcId="{EDE59466-F669-1240-A3BD-66D3F214F0FC}" destId="{5694189D-7469-2C4D-BF3C-5EE3446A24B3}" srcOrd="2" destOrd="0" presId="urn:microsoft.com/office/officeart/2005/8/layout/radial6"/>
    <dgm:cxn modelId="{FE2DF31B-672F-1849-ADC9-DDD40740CE97}" type="presParOf" srcId="{EDE59466-F669-1240-A3BD-66D3F214F0FC}" destId="{7500E7EB-A613-4946-82ED-1356780E5460}" srcOrd="3" destOrd="0" presId="urn:microsoft.com/office/officeart/2005/8/layout/radial6"/>
    <dgm:cxn modelId="{9F3E3212-B18C-C84A-8464-99B3F6E25D72}" type="presParOf" srcId="{EDE59466-F669-1240-A3BD-66D3F214F0FC}" destId="{603F37CE-E443-9548-838E-414435D27293}" srcOrd="4" destOrd="0" presId="urn:microsoft.com/office/officeart/2005/8/layout/radial6"/>
    <dgm:cxn modelId="{91399516-88C4-0D4F-A1C8-888785E1E235}" type="presParOf" srcId="{EDE59466-F669-1240-A3BD-66D3F214F0FC}" destId="{43691CDF-FF88-054E-A6FE-786D4F05FF76}" srcOrd="5" destOrd="0" presId="urn:microsoft.com/office/officeart/2005/8/layout/radial6"/>
    <dgm:cxn modelId="{011422F4-6E43-A546-B27A-995D48771E0D}" type="presParOf" srcId="{EDE59466-F669-1240-A3BD-66D3F214F0FC}" destId="{55C506EB-9CA2-5147-A70F-071B35C43462}" srcOrd="6" destOrd="0" presId="urn:microsoft.com/office/officeart/2005/8/layout/radial6"/>
    <dgm:cxn modelId="{38720C84-523A-084F-9261-E60D04264D3C}" type="presParOf" srcId="{EDE59466-F669-1240-A3BD-66D3F214F0FC}" destId="{556DB20E-5906-5941-A6DD-001A1D0D75BF}" srcOrd="7" destOrd="0" presId="urn:microsoft.com/office/officeart/2005/8/layout/radial6"/>
    <dgm:cxn modelId="{DD9F65DA-53A3-7F4F-BCA4-AD9ED8ED060C}" type="presParOf" srcId="{EDE59466-F669-1240-A3BD-66D3F214F0FC}" destId="{716914EF-45A7-0C4C-B722-A5CF7A9DCE32}" srcOrd="8" destOrd="0" presId="urn:microsoft.com/office/officeart/2005/8/layout/radial6"/>
    <dgm:cxn modelId="{5C199579-48A1-6D4E-81B8-5D412B1F1636}" type="presParOf" srcId="{EDE59466-F669-1240-A3BD-66D3F214F0FC}" destId="{EBFA9EDC-094A-954D-8341-8F30EBE168E0}" srcOrd="9" destOrd="0" presId="urn:microsoft.com/office/officeart/2005/8/layout/radial6"/>
    <dgm:cxn modelId="{30A99738-2C73-2A4C-9E2D-CCEB33ECD35C}" type="presParOf" srcId="{EDE59466-F669-1240-A3BD-66D3F214F0FC}" destId="{D90406BC-4A0F-DB45-8F4B-DC8CF3C3ADE5}" srcOrd="10" destOrd="0" presId="urn:microsoft.com/office/officeart/2005/8/layout/radial6"/>
    <dgm:cxn modelId="{3921063D-DFF3-1E4F-A011-B92F13222C25}" type="presParOf" srcId="{EDE59466-F669-1240-A3BD-66D3F214F0FC}" destId="{5D238D64-4A87-9245-B621-620D7BD4B898}" srcOrd="11" destOrd="0" presId="urn:microsoft.com/office/officeart/2005/8/layout/radial6"/>
    <dgm:cxn modelId="{FB9D32C2-0EB5-5147-86EC-120B108296FE}" type="presParOf" srcId="{EDE59466-F669-1240-A3BD-66D3F214F0FC}" destId="{1F7FB417-D409-0147-AA5A-7FBE826E1784}" srcOrd="12" destOrd="0" presId="urn:microsoft.com/office/officeart/2005/8/layout/radial6"/>
    <dgm:cxn modelId="{32E0F60E-FC3F-1941-B2EA-F1278558F017}" type="presParOf" srcId="{EDE59466-F669-1240-A3BD-66D3F214F0FC}" destId="{8152D8A9-FD3F-5445-B53F-39A26CCAF0F6}" srcOrd="13" destOrd="0" presId="urn:microsoft.com/office/officeart/2005/8/layout/radial6"/>
    <dgm:cxn modelId="{2B912993-7541-1745-AF1C-AA943F70E02F}" type="presParOf" srcId="{EDE59466-F669-1240-A3BD-66D3F214F0FC}" destId="{B50AE1BB-0C0F-2041-88FF-101232C2C094}" srcOrd="14" destOrd="0" presId="urn:microsoft.com/office/officeart/2005/8/layout/radial6"/>
    <dgm:cxn modelId="{5C0D744E-D75B-5A40-B772-88A47F88B3CB}" type="presParOf" srcId="{EDE59466-F669-1240-A3BD-66D3F214F0FC}" destId="{B54F707B-9D10-3048-BA01-BF83E0350C27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3DF100-958A-FC4B-9F15-F426F0CE9AA1}" type="doc">
      <dgm:prSet loTypeId="urn:microsoft.com/office/officeart/2005/8/layout/cycle3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844695-D710-6A49-82EE-908868D491ED}">
      <dgm:prSet phldrT="[Text]" custT="1"/>
      <dgm:spPr>
        <a:solidFill>
          <a:schemeClr val="accent3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000" dirty="0" err="1" smtClean="0"/>
            <a:t>Preenchimento</a:t>
          </a:r>
          <a:r>
            <a:rPr lang="en-US" sz="2000" dirty="0" smtClean="0"/>
            <a:t> do </a:t>
          </a:r>
          <a:r>
            <a:rPr lang="en-US" sz="2000" dirty="0" err="1" smtClean="0"/>
            <a:t>Formulário</a:t>
          </a:r>
          <a:endParaRPr lang="en-US" sz="2000" dirty="0"/>
        </a:p>
      </dgm:t>
    </dgm:pt>
    <dgm:pt modelId="{01C60267-4CDA-9143-A79B-230DC2A473B2}" type="parTrans" cxnId="{EB14E82C-3A86-1142-B7B3-211CD481AF5D}">
      <dgm:prSet/>
      <dgm:spPr/>
      <dgm:t>
        <a:bodyPr/>
        <a:lstStyle/>
        <a:p>
          <a:endParaRPr lang="en-US"/>
        </a:p>
      </dgm:t>
    </dgm:pt>
    <dgm:pt modelId="{3A2E31C4-E72E-C043-B4CD-EEB95EB44131}" type="sibTrans" cxnId="{EB14E82C-3A86-1142-B7B3-211CD481AF5D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4CBAA21F-A94E-1F48-ADE7-CB3ED0D8A967}">
      <dgm:prSet phldrT="[Text]" custT="1"/>
      <dgm:spPr>
        <a:solidFill>
          <a:schemeClr val="accent3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000" dirty="0" err="1" smtClean="0"/>
            <a:t>Triagem</a:t>
          </a:r>
          <a:r>
            <a:rPr lang="en-US" sz="2000" dirty="0" smtClean="0"/>
            <a:t> das </a:t>
          </a:r>
        </a:p>
        <a:p>
          <a:r>
            <a:rPr lang="en-US" sz="2000" dirty="0" err="1" smtClean="0"/>
            <a:t>informações</a:t>
          </a:r>
          <a:endParaRPr lang="en-US" sz="2000" dirty="0"/>
        </a:p>
      </dgm:t>
    </dgm:pt>
    <dgm:pt modelId="{B0F003E2-7902-A547-9421-72A8622CA360}" type="parTrans" cxnId="{837F5A25-1819-514A-B8E5-57D2B8A96832}">
      <dgm:prSet/>
      <dgm:spPr/>
      <dgm:t>
        <a:bodyPr/>
        <a:lstStyle/>
        <a:p>
          <a:endParaRPr lang="en-US"/>
        </a:p>
      </dgm:t>
    </dgm:pt>
    <dgm:pt modelId="{8C19BC3D-99EE-9844-8991-8210B9E10952}" type="sibTrans" cxnId="{837F5A25-1819-514A-B8E5-57D2B8A96832}">
      <dgm:prSet/>
      <dgm:spPr/>
      <dgm:t>
        <a:bodyPr/>
        <a:lstStyle/>
        <a:p>
          <a:endParaRPr lang="en-US"/>
        </a:p>
      </dgm:t>
    </dgm:pt>
    <dgm:pt modelId="{1E8F4E34-7905-AD4B-A81B-577896DEC35B}">
      <dgm:prSet phldrT="[Text]" custT="1"/>
      <dgm:spPr>
        <a:solidFill>
          <a:schemeClr val="accent3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000" dirty="0" err="1" smtClean="0"/>
            <a:t>Encaminhamento</a:t>
          </a:r>
          <a:r>
            <a:rPr lang="en-US" sz="2000" dirty="0" smtClean="0"/>
            <a:t> </a:t>
          </a:r>
          <a:r>
            <a:rPr lang="en-US" sz="2000" dirty="0" err="1" smtClean="0"/>
            <a:t>à</a:t>
          </a:r>
          <a:r>
            <a:rPr lang="en-US" sz="2000" dirty="0" smtClean="0"/>
            <a:t> B&amp;B </a:t>
          </a:r>
          <a:r>
            <a:rPr lang="en-US" sz="2000" dirty="0" err="1" smtClean="0"/>
            <a:t>Engenharia</a:t>
          </a:r>
          <a:endParaRPr lang="en-US" sz="2000" dirty="0"/>
        </a:p>
      </dgm:t>
    </dgm:pt>
    <dgm:pt modelId="{BB917096-63FE-6D42-B804-302442E8AC79}" type="parTrans" cxnId="{ED66A3F6-053B-4948-943A-9338BB7700F9}">
      <dgm:prSet/>
      <dgm:spPr/>
      <dgm:t>
        <a:bodyPr/>
        <a:lstStyle/>
        <a:p>
          <a:endParaRPr lang="en-US"/>
        </a:p>
      </dgm:t>
    </dgm:pt>
    <dgm:pt modelId="{1F12E34C-3B9F-8B47-B1B5-33FBC384DB56}" type="sibTrans" cxnId="{ED66A3F6-053B-4948-943A-9338BB7700F9}">
      <dgm:prSet/>
      <dgm:spPr/>
      <dgm:t>
        <a:bodyPr/>
        <a:lstStyle/>
        <a:p>
          <a:endParaRPr lang="en-US"/>
        </a:p>
      </dgm:t>
    </dgm:pt>
    <dgm:pt modelId="{5C8A70E3-8B19-5641-A323-F0DED8BFAC3A}">
      <dgm:prSet phldrT="[Text]"/>
      <dgm:spPr>
        <a:solidFill>
          <a:schemeClr val="accent3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err="1" smtClean="0"/>
            <a:t>Retorno</a:t>
          </a:r>
          <a:r>
            <a:rPr lang="en-US" dirty="0" smtClean="0"/>
            <a:t> </a:t>
          </a:r>
          <a:r>
            <a:rPr lang="en-US" dirty="0" err="1" smtClean="0"/>
            <a:t>à</a:t>
          </a:r>
          <a:r>
            <a:rPr lang="en-US" dirty="0" smtClean="0"/>
            <a:t> </a:t>
          </a:r>
          <a:r>
            <a:rPr lang="en-US" dirty="0" err="1" smtClean="0"/>
            <a:t>Prefeitura</a:t>
          </a:r>
          <a:endParaRPr lang="en-US" dirty="0"/>
        </a:p>
      </dgm:t>
    </dgm:pt>
    <dgm:pt modelId="{A1721A66-C814-604B-BD71-D4503703D16E}" type="parTrans" cxnId="{5FBE5FA4-7D2A-2348-837A-D2AB7534510B}">
      <dgm:prSet/>
      <dgm:spPr/>
      <dgm:t>
        <a:bodyPr/>
        <a:lstStyle/>
        <a:p>
          <a:endParaRPr lang="en-US"/>
        </a:p>
      </dgm:t>
    </dgm:pt>
    <dgm:pt modelId="{F1443586-7851-7B4F-BB92-9BC4E90AC308}" type="sibTrans" cxnId="{5FBE5FA4-7D2A-2348-837A-D2AB7534510B}">
      <dgm:prSet/>
      <dgm:spPr/>
      <dgm:t>
        <a:bodyPr/>
        <a:lstStyle/>
        <a:p>
          <a:endParaRPr lang="en-US"/>
        </a:p>
      </dgm:t>
    </dgm:pt>
    <dgm:pt modelId="{B52F294C-6B7D-624B-804C-AFA63A9D2FD7}">
      <dgm:prSet phldrT="[Text]" custT="1"/>
      <dgm:spPr>
        <a:solidFill>
          <a:schemeClr val="accent3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000" dirty="0" err="1" smtClean="0"/>
            <a:t>Comunicação</a:t>
          </a:r>
          <a:r>
            <a:rPr lang="en-US" sz="2000" dirty="0" smtClean="0"/>
            <a:t> </a:t>
          </a:r>
          <a:r>
            <a:rPr lang="en-US" sz="2000" dirty="0" err="1" smtClean="0"/>
            <a:t>ao</a:t>
          </a:r>
          <a:r>
            <a:rPr lang="en-US" sz="2000" dirty="0" smtClean="0"/>
            <a:t> </a:t>
          </a:r>
          <a:r>
            <a:rPr lang="en-US" sz="2000" dirty="0" err="1" smtClean="0"/>
            <a:t>interessado</a:t>
          </a:r>
          <a:endParaRPr lang="en-US" sz="2000" dirty="0"/>
        </a:p>
      </dgm:t>
    </dgm:pt>
    <dgm:pt modelId="{F2D8149D-A19B-5347-B35E-AE1016BA1054}" type="parTrans" cxnId="{FE959AB7-E779-A54B-AAFB-2F5116F76F0A}">
      <dgm:prSet/>
      <dgm:spPr/>
      <dgm:t>
        <a:bodyPr/>
        <a:lstStyle/>
        <a:p>
          <a:endParaRPr lang="en-US"/>
        </a:p>
      </dgm:t>
    </dgm:pt>
    <dgm:pt modelId="{B7BA3139-C9DF-D04C-8A41-4B70047128CC}" type="sibTrans" cxnId="{FE959AB7-E779-A54B-AAFB-2F5116F76F0A}">
      <dgm:prSet/>
      <dgm:spPr/>
      <dgm:t>
        <a:bodyPr/>
        <a:lstStyle/>
        <a:p>
          <a:endParaRPr lang="en-US"/>
        </a:p>
      </dgm:t>
    </dgm:pt>
    <dgm:pt modelId="{032B5465-6EE1-9D46-9B78-D90BC41673DB}" type="pres">
      <dgm:prSet presAssocID="{103DF100-958A-FC4B-9F15-F426F0CE9A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CCC6EFC-6374-454B-9C13-4517078136DB}" type="pres">
      <dgm:prSet presAssocID="{103DF100-958A-FC4B-9F15-F426F0CE9AA1}" presName="cycl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F7F2FC2-6FC1-FE4B-AC18-49E8BD889846}" type="pres">
      <dgm:prSet presAssocID="{9A844695-D710-6A49-82EE-908868D491ED}" presName="nodeFirstNode" presStyleLbl="node1" presStyleIdx="0" presStyleCnt="5" custRadScaleRad="127073" custRadScaleInc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D712BF-5321-E24A-A3A6-1E8F25ED2356}" type="pres">
      <dgm:prSet presAssocID="{3A2E31C4-E72E-C043-B4CD-EEB95EB44131}" presName="sibTransFirstNode" presStyleLbl="bgShp" presStyleIdx="0" presStyleCnt="1"/>
      <dgm:spPr/>
      <dgm:t>
        <a:bodyPr/>
        <a:lstStyle/>
        <a:p>
          <a:endParaRPr lang="pt-BR"/>
        </a:p>
      </dgm:t>
    </dgm:pt>
    <dgm:pt modelId="{E4529BC4-1D26-9D43-8682-F9C3345759EC}" type="pres">
      <dgm:prSet presAssocID="{4CBAA21F-A94E-1F48-ADE7-CB3ED0D8A967}" presName="nodeFollowingNodes" presStyleLbl="node1" presStyleIdx="1" presStyleCnt="5" custRadScaleRad="130436" custRadScaleInc="71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BD833-4597-5E43-BDB8-A5CD76C52C5F}" type="pres">
      <dgm:prSet presAssocID="{1E8F4E34-7905-AD4B-A81B-577896DEC35B}" presName="nodeFollowingNodes" presStyleLbl="node1" presStyleIdx="2" presStyleCnt="5" custRadScaleRad="123396" custRadScaleInc="-216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A9665C-2B38-014C-9664-93F3CF774EEE}" type="pres">
      <dgm:prSet presAssocID="{5C8A70E3-8B19-5641-A323-F0DED8BFAC3A}" presName="nodeFollowingNodes" presStyleLbl="node1" presStyleIdx="3" presStyleCnt="5" custRadScaleRad="126456" custRadScaleInc="22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C53BA-08D2-CB49-81FE-DF9AD41C4889}" type="pres">
      <dgm:prSet presAssocID="{B52F294C-6B7D-624B-804C-AFA63A9D2FD7}" presName="nodeFollowingNodes" presStyleLbl="node1" presStyleIdx="4" presStyleCnt="5" custRadScaleRad="130436" custRadScaleInc="-71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C0CBC1-896D-5E42-8E62-336C01F9C621}" type="presOf" srcId="{5C8A70E3-8B19-5641-A323-F0DED8BFAC3A}" destId="{1FA9665C-2B38-014C-9664-93F3CF774EEE}" srcOrd="0" destOrd="0" presId="urn:microsoft.com/office/officeart/2005/8/layout/cycle3"/>
    <dgm:cxn modelId="{3174EB50-09B1-5D42-ABDC-0018DB1AEA1B}" type="presOf" srcId="{4CBAA21F-A94E-1F48-ADE7-CB3ED0D8A967}" destId="{E4529BC4-1D26-9D43-8682-F9C3345759EC}" srcOrd="0" destOrd="0" presId="urn:microsoft.com/office/officeart/2005/8/layout/cycle3"/>
    <dgm:cxn modelId="{ED66A3F6-053B-4948-943A-9338BB7700F9}" srcId="{103DF100-958A-FC4B-9F15-F426F0CE9AA1}" destId="{1E8F4E34-7905-AD4B-A81B-577896DEC35B}" srcOrd="2" destOrd="0" parTransId="{BB917096-63FE-6D42-B804-302442E8AC79}" sibTransId="{1F12E34C-3B9F-8B47-B1B5-33FBC384DB56}"/>
    <dgm:cxn modelId="{5B436FDE-BA6B-5F4E-BECC-221A2A4AAC6E}" type="presOf" srcId="{B52F294C-6B7D-624B-804C-AFA63A9D2FD7}" destId="{6F6C53BA-08D2-CB49-81FE-DF9AD41C4889}" srcOrd="0" destOrd="0" presId="urn:microsoft.com/office/officeart/2005/8/layout/cycle3"/>
    <dgm:cxn modelId="{9A453148-90FA-A343-8848-25638F2B782F}" type="presOf" srcId="{103DF100-958A-FC4B-9F15-F426F0CE9AA1}" destId="{032B5465-6EE1-9D46-9B78-D90BC41673DB}" srcOrd="0" destOrd="0" presId="urn:microsoft.com/office/officeart/2005/8/layout/cycle3"/>
    <dgm:cxn modelId="{5FBE5FA4-7D2A-2348-837A-D2AB7534510B}" srcId="{103DF100-958A-FC4B-9F15-F426F0CE9AA1}" destId="{5C8A70E3-8B19-5641-A323-F0DED8BFAC3A}" srcOrd="3" destOrd="0" parTransId="{A1721A66-C814-604B-BD71-D4503703D16E}" sibTransId="{F1443586-7851-7B4F-BB92-9BC4E90AC308}"/>
    <dgm:cxn modelId="{6351782C-3778-0243-812F-20D9C89C15ED}" type="presOf" srcId="{9A844695-D710-6A49-82EE-908868D491ED}" destId="{6F7F2FC2-6FC1-FE4B-AC18-49E8BD889846}" srcOrd="0" destOrd="0" presId="urn:microsoft.com/office/officeart/2005/8/layout/cycle3"/>
    <dgm:cxn modelId="{FE959AB7-E779-A54B-AAFB-2F5116F76F0A}" srcId="{103DF100-958A-FC4B-9F15-F426F0CE9AA1}" destId="{B52F294C-6B7D-624B-804C-AFA63A9D2FD7}" srcOrd="4" destOrd="0" parTransId="{F2D8149D-A19B-5347-B35E-AE1016BA1054}" sibTransId="{B7BA3139-C9DF-D04C-8A41-4B70047128CC}"/>
    <dgm:cxn modelId="{D9524FC1-D05B-AB4F-842E-B4CD813CAEC5}" type="presOf" srcId="{1E8F4E34-7905-AD4B-A81B-577896DEC35B}" destId="{634BD833-4597-5E43-BDB8-A5CD76C52C5F}" srcOrd="0" destOrd="0" presId="urn:microsoft.com/office/officeart/2005/8/layout/cycle3"/>
    <dgm:cxn modelId="{0F2F84AC-2DEC-0641-BF08-41EDADEC2948}" type="presOf" srcId="{3A2E31C4-E72E-C043-B4CD-EEB95EB44131}" destId="{CFD712BF-5321-E24A-A3A6-1E8F25ED2356}" srcOrd="0" destOrd="0" presId="urn:microsoft.com/office/officeart/2005/8/layout/cycle3"/>
    <dgm:cxn modelId="{837F5A25-1819-514A-B8E5-57D2B8A96832}" srcId="{103DF100-958A-FC4B-9F15-F426F0CE9AA1}" destId="{4CBAA21F-A94E-1F48-ADE7-CB3ED0D8A967}" srcOrd="1" destOrd="0" parTransId="{B0F003E2-7902-A547-9421-72A8622CA360}" sibTransId="{8C19BC3D-99EE-9844-8991-8210B9E10952}"/>
    <dgm:cxn modelId="{EB14E82C-3A86-1142-B7B3-211CD481AF5D}" srcId="{103DF100-958A-FC4B-9F15-F426F0CE9AA1}" destId="{9A844695-D710-6A49-82EE-908868D491ED}" srcOrd="0" destOrd="0" parTransId="{01C60267-4CDA-9143-A79B-230DC2A473B2}" sibTransId="{3A2E31C4-E72E-C043-B4CD-EEB95EB44131}"/>
    <dgm:cxn modelId="{20BA73C3-AA7F-864A-B24D-AF68CC1CFA5D}" type="presParOf" srcId="{032B5465-6EE1-9D46-9B78-D90BC41673DB}" destId="{5CCC6EFC-6374-454B-9C13-4517078136DB}" srcOrd="0" destOrd="0" presId="urn:microsoft.com/office/officeart/2005/8/layout/cycle3"/>
    <dgm:cxn modelId="{C08500AC-8D24-B84D-9402-E275328F4E36}" type="presParOf" srcId="{5CCC6EFC-6374-454B-9C13-4517078136DB}" destId="{6F7F2FC2-6FC1-FE4B-AC18-49E8BD889846}" srcOrd="0" destOrd="0" presId="urn:microsoft.com/office/officeart/2005/8/layout/cycle3"/>
    <dgm:cxn modelId="{4CECA05C-C349-E240-9D81-B1B4F5B0B2FE}" type="presParOf" srcId="{5CCC6EFC-6374-454B-9C13-4517078136DB}" destId="{CFD712BF-5321-E24A-A3A6-1E8F25ED2356}" srcOrd="1" destOrd="0" presId="urn:microsoft.com/office/officeart/2005/8/layout/cycle3"/>
    <dgm:cxn modelId="{C6EE31A5-2C78-4C40-BD37-8E03614A2560}" type="presParOf" srcId="{5CCC6EFC-6374-454B-9C13-4517078136DB}" destId="{E4529BC4-1D26-9D43-8682-F9C3345759EC}" srcOrd="2" destOrd="0" presId="urn:microsoft.com/office/officeart/2005/8/layout/cycle3"/>
    <dgm:cxn modelId="{C1E07034-5371-A149-AFE5-2360831CE613}" type="presParOf" srcId="{5CCC6EFC-6374-454B-9C13-4517078136DB}" destId="{634BD833-4597-5E43-BDB8-A5CD76C52C5F}" srcOrd="3" destOrd="0" presId="urn:microsoft.com/office/officeart/2005/8/layout/cycle3"/>
    <dgm:cxn modelId="{BD619BF8-1739-C44B-B447-34DE5B29E9A3}" type="presParOf" srcId="{5CCC6EFC-6374-454B-9C13-4517078136DB}" destId="{1FA9665C-2B38-014C-9664-93F3CF774EEE}" srcOrd="4" destOrd="0" presId="urn:microsoft.com/office/officeart/2005/8/layout/cycle3"/>
    <dgm:cxn modelId="{B72064C7-820C-BF49-BCFE-8AD81678E1B6}" type="presParOf" srcId="{5CCC6EFC-6374-454B-9C13-4517078136DB}" destId="{6F6C53BA-08D2-CB49-81FE-DF9AD41C4889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4F707B-9D10-3048-BA01-BF83E0350C27}">
      <dsp:nvSpPr>
        <dsp:cNvPr id="0" name=""/>
        <dsp:cNvSpPr/>
      </dsp:nvSpPr>
      <dsp:spPr>
        <a:xfrm>
          <a:off x="940202" y="494708"/>
          <a:ext cx="4030682" cy="4030682"/>
        </a:xfrm>
        <a:prstGeom prst="blockArc">
          <a:avLst>
            <a:gd name="adj1" fmla="val 12234933"/>
            <a:gd name="adj2" fmla="val 16938456"/>
            <a:gd name="adj3" fmla="val 4637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7FB417-D409-0147-AA5A-7FBE826E1784}">
      <dsp:nvSpPr>
        <dsp:cNvPr id="0" name=""/>
        <dsp:cNvSpPr/>
      </dsp:nvSpPr>
      <dsp:spPr>
        <a:xfrm>
          <a:off x="826494" y="713126"/>
          <a:ext cx="4030682" cy="4030682"/>
        </a:xfrm>
        <a:prstGeom prst="blockArc">
          <a:avLst>
            <a:gd name="adj1" fmla="val 8481155"/>
            <a:gd name="adj2" fmla="val 12665223"/>
            <a:gd name="adj3" fmla="val 4637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FA9EDC-094A-954D-8341-8F30EBE168E0}">
      <dsp:nvSpPr>
        <dsp:cNvPr id="0" name=""/>
        <dsp:cNvSpPr/>
      </dsp:nvSpPr>
      <dsp:spPr>
        <a:xfrm>
          <a:off x="934531" y="861992"/>
          <a:ext cx="4030682" cy="4030682"/>
        </a:xfrm>
        <a:prstGeom prst="blockArc">
          <a:avLst>
            <a:gd name="adj1" fmla="val 2194570"/>
            <a:gd name="adj2" fmla="val 8802477"/>
            <a:gd name="adj3" fmla="val 4637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506EB-9CA2-5147-A70F-071B35C43462}">
      <dsp:nvSpPr>
        <dsp:cNvPr id="0" name=""/>
        <dsp:cNvSpPr/>
      </dsp:nvSpPr>
      <dsp:spPr>
        <a:xfrm>
          <a:off x="1491020" y="354008"/>
          <a:ext cx="4030682" cy="4030682"/>
        </a:xfrm>
        <a:prstGeom prst="blockArc">
          <a:avLst>
            <a:gd name="adj1" fmla="val 20901692"/>
            <a:gd name="adj2" fmla="val 3518512"/>
            <a:gd name="adj3" fmla="val 4637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00E7EB-A613-4946-82ED-1356780E5460}">
      <dsp:nvSpPr>
        <dsp:cNvPr id="0" name=""/>
        <dsp:cNvSpPr/>
      </dsp:nvSpPr>
      <dsp:spPr>
        <a:xfrm>
          <a:off x="1536436" y="532015"/>
          <a:ext cx="4030682" cy="4030682"/>
        </a:xfrm>
        <a:prstGeom prst="blockArc">
          <a:avLst>
            <a:gd name="adj1" fmla="val 15891188"/>
            <a:gd name="adj2" fmla="val 20580771"/>
            <a:gd name="adj3" fmla="val 4637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1C732B-AF5B-3F45-970E-8977A02D1CE8}">
      <dsp:nvSpPr>
        <dsp:cNvPr id="0" name=""/>
        <dsp:cNvSpPr/>
      </dsp:nvSpPr>
      <dsp:spPr>
        <a:xfrm>
          <a:off x="2304261" y="1728206"/>
          <a:ext cx="1854030" cy="1854030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tx1"/>
              </a:solidFill>
            </a:rPr>
            <a:t>PMSB</a:t>
          </a:r>
          <a:endParaRPr lang="en-US" sz="4000" kern="1200" dirty="0">
            <a:solidFill>
              <a:schemeClr val="tx1"/>
            </a:solidFill>
          </a:endParaRPr>
        </a:p>
      </dsp:txBody>
      <dsp:txXfrm>
        <a:off x="2304261" y="1728206"/>
        <a:ext cx="1854030" cy="1854030"/>
      </dsp:txXfrm>
    </dsp:sp>
    <dsp:sp modelId="{314A6F1A-A9AB-F241-A1F3-2FCCF450CFDA}">
      <dsp:nvSpPr>
        <dsp:cNvPr id="0" name=""/>
        <dsp:cNvSpPr/>
      </dsp:nvSpPr>
      <dsp:spPr>
        <a:xfrm>
          <a:off x="2208011" y="-322592"/>
          <a:ext cx="2334325" cy="1818532"/>
        </a:xfrm>
        <a:prstGeom prst="ellipse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Caracterização</a:t>
          </a:r>
          <a:r>
            <a:rPr lang="en-US" sz="2000" b="1" kern="1200" dirty="0" smtClean="0"/>
            <a:t> Municipal</a:t>
          </a:r>
          <a:endParaRPr lang="en-US" sz="2000" b="1" kern="1200" dirty="0"/>
        </a:p>
      </dsp:txBody>
      <dsp:txXfrm>
        <a:off x="2208011" y="-322592"/>
        <a:ext cx="2334325" cy="1818532"/>
      </dsp:txXfrm>
    </dsp:sp>
    <dsp:sp modelId="{603F37CE-E443-9548-838E-414435D27293}">
      <dsp:nvSpPr>
        <dsp:cNvPr id="0" name=""/>
        <dsp:cNvSpPr/>
      </dsp:nvSpPr>
      <dsp:spPr>
        <a:xfrm>
          <a:off x="4454469" y="1036720"/>
          <a:ext cx="1960073" cy="1870977"/>
        </a:xfrm>
        <a:prstGeom prst="ellipse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Diagnósticos</a:t>
          </a:r>
          <a:r>
            <a:rPr lang="en-US" sz="2000" b="1" kern="1200" dirty="0" smtClean="0"/>
            <a:t> dos </a:t>
          </a:r>
          <a:r>
            <a:rPr lang="en-US" sz="2000" b="1" kern="1200" dirty="0" err="1" smtClean="0"/>
            <a:t>Sistemas</a:t>
          </a:r>
          <a:endParaRPr lang="en-US" sz="2000" b="1" kern="1200" dirty="0"/>
        </a:p>
      </dsp:txBody>
      <dsp:txXfrm>
        <a:off x="4454469" y="1036720"/>
        <a:ext cx="1960073" cy="1870977"/>
      </dsp:txXfrm>
    </dsp:sp>
    <dsp:sp modelId="{556DB20E-5906-5941-A6DD-001A1D0D75BF}">
      <dsp:nvSpPr>
        <dsp:cNvPr id="0" name=""/>
        <dsp:cNvSpPr/>
      </dsp:nvSpPr>
      <dsp:spPr>
        <a:xfrm>
          <a:off x="3589000" y="3176080"/>
          <a:ext cx="1883605" cy="1748671"/>
        </a:xfrm>
        <a:prstGeom prst="ellipse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Proposições</a:t>
          </a:r>
          <a:endParaRPr lang="en-US" sz="2000" b="1" kern="1200" dirty="0"/>
        </a:p>
      </dsp:txBody>
      <dsp:txXfrm>
        <a:off x="3589000" y="3176080"/>
        <a:ext cx="1883605" cy="1748671"/>
      </dsp:txXfrm>
    </dsp:sp>
    <dsp:sp modelId="{D90406BC-4A0F-DB45-8F4B-DC8CF3C3ADE5}">
      <dsp:nvSpPr>
        <dsp:cNvPr id="0" name=""/>
        <dsp:cNvSpPr/>
      </dsp:nvSpPr>
      <dsp:spPr>
        <a:xfrm>
          <a:off x="0" y="2691676"/>
          <a:ext cx="2608672" cy="2532490"/>
        </a:xfrm>
        <a:prstGeom prst="ellipse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Mecanismos</a:t>
          </a:r>
          <a:r>
            <a:rPr lang="en-US" sz="2000" b="1" kern="1200" dirty="0" smtClean="0"/>
            <a:t> de </a:t>
          </a:r>
          <a:r>
            <a:rPr lang="en-US" sz="2000" b="1" kern="1200" dirty="0" err="1" smtClean="0"/>
            <a:t>Avaliação</a:t>
          </a:r>
          <a:r>
            <a:rPr lang="en-US" sz="2000" b="1" kern="1200" dirty="0" smtClean="0"/>
            <a:t>, </a:t>
          </a:r>
          <a:r>
            <a:rPr lang="en-US" sz="2000" b="1" kern="1200" dirty="0" err="1" smtClean="0"/>
            <a:t>Regulação</a:t>
          </a:r>
          <a:r>
            <a:rPr lang="en-US" sz="2000" b="1" kern="1200" dirty="0" smtClean="0"/>
            <a:t> e </a:t>
          </a:r>
          <a:r>
            <a:rPr lang="en-US" sz="2000" b="1" kern="1200" dirty="0" err="1" smtClean="0"/>
            <a:t>Controle</a:t>
          </a:r>
          <a:r>
            <a:rPr lang="en-US" sz="2000" b="1" kern="1200" dirty="0" smtClean="0"/>
            <a:t> Social</a:t>
          </a:r>
          <a:endParaRPr lang="en-US" sz="2000" b="1" kern="1200" dirty="0"/>
        </a:p>
      </dsp:txBody>
      <dsp:txXfrm>
        <a:off x="0" y="2691676"/>
        <a:ext cx="2608672" cy="2532490"/>
      </dsp:txXfrm>
    </dsp:sp>
    <dsp:sp modelId="{8152D8A9-FD3F-5445-B53F-39A26CCAF0F6}">
      <dsp:nvSpPr>
        <dsp:cNvPr id="0" name=""/>
        <dsp:cNvSpPr/>
      </dsp:nvSpPr>
      <dsp:spPr>
        <a:xfrm>
          <a:off x="237408" y="876324"/>
          <a:ext cx="1837065" cy="1671334"/>
        </a:xfrm>
        <a:prstGeom prst="ellipse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Viabilidade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Econômico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Financeira</a:t>
          </a:r>
          <a:endParaRPr lang="en-US" sz="2000" b="1" kern="1200" dirty="0"/>
        </a:p>
      </dsp:txBody>
      <dsp:txXfrm>
        <a:off x="237408" y="876324"/>
        <a:ext cx="1837065" cy="167133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D712BF-5321-E24A-A3A6-1E8F25ED2356}">
      <dsp:nvSpPr>
        <dsp:cNvPr id="0" name=""/>
        <dsp:cNvSpPr/>
      </dsp:nvSpPr>
      <dsp:spPr>
        <a:xfrm>
          <a:off x="1020730" y="-23598"/>
          <a:ext cx="4054539" cy="4054539"/>
        </a:xfrm>
        <a:prstGeom prst="circularArrow">
          <a:avLst>
            <a:gd name="adj1" fmla="val 5544"/>
            <a:gd name="adj2" fmla="val 330680"/>
            <a:gd name="adj3" fmla="val 13815233"/>
            <a:gd name="adj4" fmla="val 17362087"/>
            <a:gd name="adj5" fmla="val 5757"/>
          </a:avLst>
        </a:prstGeom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7F2FC2-6FC1-FE4B-AC18-49E8BD889846}">
      <dsp:nvSpPr>
        <dsp:cNvPr id="0" name=""/>
        <dsp:cNvSpPr/>
      </dsp:nvSpPr>
      <dsp:spPr>
        <a:xfrm>
          <a:off x="2114847" y="0"/>
          <a:ext cx="1866304" cy="933152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Preenchimento</a:t>
          </a:r>
          <a:r>
            <a:rPr lang="en-US" sz="2000" kern="1200" dirty="0" smtClean="0"/>
            <a:t> do </a:t>
          </a:r>
          <a:r>
            <a:rPr lang="en-US" sz="2000" kern="1200" dirty="0" err="1" smtClean="0"/>
            <a:t>Formulário</a:t>
          </a:r>
          <a:endParaRPr lang="en-US" sz="2000" kern="1200" dirty="0"/>
        </a:p>
      </dsp:txBody>
      <dsp:txXfrm>
        <a:off x="2114847" y="0"/>
        <a:ext cx="1866304" cy="933152"/>
      </dsp:txXfrm>
    </dsp:sp>
    <dsp:sp modelId="{E4529BC4-1D26-9D43-8682-F9C3345759EC}">
      <dsp:nvSpPr>
        <dsp:cNvPr id="0" name=""/>
        <dsp:cNvSpPr/>
      </dsp:nvSpPr>
      <dsp:spPr>
        <a:xfrm>
          <a:off x="4229695" y="1196223"/>
          <a:ext cx="1866304" cy="933152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Triagem</a:t>
          </a:r>
          <a:r>
            <a:rPr lang="en-US" sz="2000" kern="1200" dirty="0" smtClean="0"/>
            <a:t> das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informações</a:t>
          </a:r>
          <a:endParaRPr lang="en-US" sz="2000" kern="1200" dirty="0"/>
        </a:p>
      </dsp:txBody>
      <dsp:txXfrm>
        <a:off x="4229695" y="1196223"/>
        <a:ext cx="1866304" cy="933152"/>
      </dsp:txXfrm>
    </dsp:sp>
    <dsp:sp modelId="{634BD833-4597-5E43-BDB8-A5CD76C52C5F}">
      <dsp:nvSpPr>
        <dsp:cNvPr id="0" name=""/>
        <dsp:cNvSpPr/>
      </dsp:nvSpPr>
      <dsp:spPr>
        <a:xfrm>
          <a:off x="3724538" y="3130839"/>
          <a:ext cx="1866304" cy="933152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Encaminhamento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à</a:t>
          </a:r>
          <a:r>
            <a:rPr lang="en-US" sz="2000" kern="1200" dirty="0" smtClean="0"/>
            <a:t> B&amp;B </a:t>
          </a:r>
          <a:r>
            <a:rPr lang="en-US" sz="2000" kern="1200" dirty="0" err="1" smtClean="0"/>
            <a:t>Engenharia</a:t>
          </a:r>
          <a:endParaRPr lang="en-US" sz="2000" kern="1200" dirty="0"/>
        </a:p>
      </dsp:txBody>
      <dsp:txXfrm>
        <a:off x="3724538" y="3130839"/>
        <a:ext cx="1866304" cy="933152"/>
      </dsp:txXfrm>
    </dsp:sp>
    <dsp:sp modelId="{1FA9665C-2B38-014C-9664-93F3CF774EEE}">
      <dsp:nvSpPr>
        <dsp:cNvPr id="0" name=""/>
        <dsp:cNvSpPr/>
      </dsp:nvSpPr>
      <dsp:spPr>
        <a:xfrm>
          <a:off x="457180" y="3130847"/>
          <a:ext cx="1866304" cy="933152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Retorno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à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Prefeitura</a:t>
          </a:r>
          <a:endParaRPr lang="en-US" sz="2300" kern="1200" dirty="0"/>
        </a:p>
      </dsp:txBody>
      <dsp:txXfrm>
        <a:off x="457180" y="3130847"/>
        <a:ext cx="1866304" cy="933152"/>
      </dsp:txXfrm>
    </dsp:sp>
    <dsp:sp modelId="{6F6C53BA-08D2-CB49-81FE-DF9AD41C4889}">
      <dsp:nvSpPr>
        <dsp:cNvPr id="0" name=""/>
        <dsp:cNvSpPr/>
      </dsp:nvSpPr>
      <dsp:spPr>
        <a:xfrm>
          <a:off x="0" y="1196223"/>
          <a:ext cx="1866304" cy="933152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Comunicação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ao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interessado</a:t>
          </a:r>
          <a:endParaRPr lang="en-US" sz="2000" kern="1200" dirty="0"/>
        </a:p>
      </dsp:txBody>
      <dsp:txXfrm>
        <a:off x="0" y="1196223"/>
        <a:ext cx="1866304" cy="933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D185-6651-4BA0-851B-4ADC130D5C71}" type="datetimeFigureOut">
              <a:rPr lang="pt-BR" smtClean="0"/>
              <a:pPr/>
              <a:t>15/01/2014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1D1F-F353-49E2-A58C-18A714A041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50738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D185-6651-4BA0-851B-4ADC130D5C71}" type="datetimeFigureOut">
              <a:rPr lang="pt-BR" smtClean="0"/>
              <a:pPr/>
              <a:t>15/01/2014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1D1F-F353-49E2-A58C-18A714A041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868054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D185-6651-4BA0-851B-4ADC130D5C71}" type="datetimeFigureOut">
              <a:rPr lang="pt-BR" smtClean="0"/>
              <a:pPr/>
              <a:t>15/01/2014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1D1F-F353-49E2-A58C-18A714A041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10357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D185-6651-4BA0-851B-4ADC130D5C71}" type="datetimeFigureOut">
              <a:rPr lang="pt-BR" smtClean="0"/>
              <a:pPr/>
              <a:t>15/01/2014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1D1F-F353-49E2-A58C-18A714A041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99123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D185-6651-4BA0-851B-4ADC130D5C71}" type="datetimeFigureOut">
              <a:rPr lang="pt-BR" smtClean="0"/>
              <a:pPr/>
              <a:t>15/01/2014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1D1F-F353-49E2-A58C-18A714A041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841412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D185-6651-4BA0-851B-4ADC130D5C71}" type="datetimeFigureOut">
              <a:rPr lang="pt-BR" smtClean="0"/>
              <a:pPr/>
              <a:t>15/01/2014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1D1F-F353-49E2-A58C-18A714A041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284696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D185-6651-4BA0-851B-4ADC130D5C71}" type="datetimeFigureOut">
              <a:rPr lang="pt-BR" smtClean="0"/>
              <a:pPr/>
              <a:t>15/01/2014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1D1F-F353-49E2-A58C-18A714A041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36658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D185-6651-4BA0-851B-4ADC130D5C71}" type="datetimeFigureOut">
              <a:rPr lang="pt-BR" smtClean="0"/>
              <a:pPr/>
              <a:t>15/01/2014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1D1F-F353-49E2-A58C-18A714A041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173401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D185-6651-4BA0-851B-4ADC130D5C71}" type="datetimeFigureOut">
              <a:rPr lang="pt-BR" smtClean="0"/>
              <a:pPr/>
              <a:t>15/01/2014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1D1F-F353-49E2-A58C-18A714A041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376969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D185-6651-4BA0-851B-4ADC130D5C71}" type="datetimeFigureOut">
              <a:rPr lang="pt-BR" smtClean="0"/>
              <a:pPr/>
              <a:t>15/01/2014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1D1F-F353-49E2-A58C-18A714A041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84966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D185-6651-4BA0-851B-4ADC130D5C71}" type="datetimeFigureOut">
              <a:rPr lang="pt-BR" smtClean="0"/>
              <a:pPr/>
              <a:t>15/01/2014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1D1F-F353-49E2-A58C-18A714A041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07791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CD185-6651-4BA0-851B-4ADC130D5C71}" type="datetimeFigureOut">
              <a:rPr lang="pt-BR" smtClean="0"/>
              <a:pPr/>
              <a:t>15/01/2014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F1D1F-F353-49E2-A58C-18A714A041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56524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736" y="0"/>
            <a:ext cx="9191736" cy="699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4941168"/>
            <a:ext cx="88569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Elaboração, Revisão e Adequação dos Planos Municipais de Saneamento Básico e de Gestão Integrada de Resíduos Sólidos</a:t>
            </a:r>
            <a:endParaRPr lang="pt-BR" sz="2800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74888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736" y="0"/>
            <a:ext cx="9191736" cy="710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620688"/>
            <a:ext cx="73914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600" dirty="0" smtClean="0"/>
              <a:t>	</a:t>
            </a:r>
          </a:p>
          <a:p>
            <a:pPr algn="just"/>
            <a:r>
              <a:rPr lang="pt-BR" sz="2600" dirty="0" smtClean="0"/>
              <a:t>Os planos deverão conter: diagnóstico técnico-social; objetivos e metas progressivas e graduais para a universalização dos serviços, metas de qualidade e eficiência do uso de recursos naturais, programas, projetos e ações, inclusive as emergenciais; e mecanismos e procedimentos para a avaliação das ações programadas.</a:t>
            </a:r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	O plano deve prever recursos para a sua concretização, definir as prioridades de ação e orientar os orçamentos futuros do município na</a:t>
            </a:r>
          </a:p>
          <a:p>
            <a:pPr algn="just"/>
            <a:r>
              <a:rPr lang="pt-BR" sz="2600" dirty="0" smtClean="0"/>
              <a:t>área de saneamento.</a:t>
            </a:r>
            <a:endParaRPr lang="pt-BR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2987824" y="260648"/>
            <a:ext cx="2947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PMSB e PMGIRS</a:t>
            </a:r>
            <a:endParaRPr lang="pt-BR" sz="3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736" y="0"/>
            <a:ext cx="9191736" cy="710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620688"/>
            <a:ext cx="7992888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600" dirty="0" smtClean="0"/>
              <a:t>	</a:t>
            </a:r>
          </a:p>
          <a:p>
            <a:pPr algn="just"/>
            <a:r>
              <a:rPr lang="pt-BR" sz="2400" dirty="0" smtClean="0"/>
              <a:t>	O diagnóstico deve descrever a situação atual de cada um dos quatro componentes, conter informações, análises e, inclusive, apontar as causas de problemas e dos seus impactos nas condições de vida.</a:t>
            </a:r>
          </a:p>
          <a:p>
            <a:endParaRPr lang="pt-BR" sz="2400" dirty="0" smtClean="0"/>
          </a:p>
          <a:p>
            <a:pPr algn="just"/>
            <a:r>
              <a:rPr lang="pt-BR" sz="2400" dirty="0" smtClean="0"/>
              <a:t>	Os objetivos definem onde se pretende chegar e as metas, que são de curto, médio e longo prazos, definem etapas intermediárias, indicadores e os prazos para se alcançar os </a:t>
            </a:r>
            <a:r>
              <a:rPr lang="pt-BR" sz="2400" dirty="0" smtClean="0"/>
              <a:t>objetivos (fase do prognóstico).</a:t>
            </a:r>
            <a:endParaRPr lang="pt-BR" sz="2400" dirty="0" smtClean="0"/>
          </a:p>
          <a:p>
            <a:endParaRPr lang="pt-BR" sz="2400" dirty="0" smtClean="0"/>
          </a:p>
          <a:p>
            <a:pPr algn="just"/>
            <a:r>
              <a:rPr lang="pt-BR" sz="2400" dirty="0" smtClean="0"/>
              <a:t>	Assim, se o objetivo é a universalização dos serviços de saneamento básico, as metas poderão ser: atender 95% da população do município com o serviço de abastecimento de água até 2015 e 100%, até 2020, com os investimentos necessários para o período.</a:t>
            </a:r>
          </a:p>
          <a:p>
            <a:endParaRPr lang="pt-BR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188640"/>
            <a:ext cx="2947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PMSB e PMGIRS</a:t>
            </a:r>
            <a:endParaRPr lang="pt-BR" sz="3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736" y="0"/>
            <a:ext cx="9191736" cy="710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928511"/>
            <a:ext cx="8686800" cy="129540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228600" y="2286000"/>
            <a:ext cx="8686800" cy="2895600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228600" y="5257800"/>
            <a:ext cx="8686800" cy="1295400"/>
          </a:xfrm>
          <a:prstGeom prst="rect">
            <a:avLst/>
          </a:prstGeom>
          <a:solidFill>
            <a:srgbClr val="3366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79400" y="1411111"/>
            <a:ext cx="1185333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pt-BR" b="1" dirty="0" smtClean="0"/>
              <a:t>Município</a:t>
            </a:r>
            <a:endParaRPr lang="pt-BR" b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369900" y="3417901"/>
            <a:ext cx="1566333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pt-BR" b="1" dirty="0" smtClean="0"/>
              <a:t>Consultoria</a:t>
            </a:r>
            <a:endParaRPr lang="pt-BR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32267" y="5606534"/>
            <a:ext cx="762000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pt-BR" b="1" dirty="0" smtClean="0"/>
              <a:t>PCJ</a:t>
            </a:r>
            <a:endParaRPr lang="pt-BR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838200" y="5672667"/>
            <a:ext cx="900289" cy="65193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rgbClr val="000000"/>
                </a:solidFill>
              </a:rPr>
              <a:t>Acompanha e aprova</a:t>
            </a:r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24089" y="1219200"/>
            <a:ext cx="990600" cy="65193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rgbClr val="000000"/>
                </a:solidFill>
              </a:rPr>
              <a:t>Toma conhecimento</a:t>
            </a:r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904999" y="1219200"/>
            <a:ext cx="798945" cy="65193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rgbClr val="000000"/>
                </a:solidFill>
              </a:rPr>
              <a:t>Verifica e aprova</a:t>
            </a:r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62000" y="2362200"/>
            <a:ext cx="364443" cy="2743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400" b="1" dirty="0" smtClean="0">
                <a:solidFill>
                  <a:srgbClr val="000000"/>
                </a:solidFill>
              </a:rPr>
              <a:t>P1. Plano de Trabalho</a:t>
            </a:r>
            <a:endParaRPr lang="pt-BR" sz="1400" b="1" dirty="0">
              <a:solidFill>
                <a:srgbClr val="000000"/>
              </a:solidFill>
            </a:endParaRPr>
          </a:p>
        </p:txBody>
      </p:sp>
      <p:cxnSp>
        <p:nvCxnSpPr>
          <p:cNvPr id="17" name="Curved Connector 16"/>
          <p:cNvCxnSpPr>
            <a:stCxn id="15" idx="0"/>
            <a:endCxn id="13" idx="2"/>
          </p:cNvCxnSpPr>
          <p:nvPr/>
        </p:nvCxnSpPr>
        <p:spPr>
          <a:xfrm rot="5400000" flipH="1" flipV="1">
            <a:off x="886272" y="1929084"/>
            <a:ext cx="491067" cy="375167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600200" y="2362200"/>
            <a:ext cx="389466" cy="2743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400" b="1" dirty="0" smtClean="0">
                <a:solidFill>
                  <a:srgbClr val="000000"/>
                </a:solidFill>
              </a:rPr>
              <a:t>P2. Plano Mobilização social</a:t>
            </a:r>
            <a:endParaRPr lang="pt-BR" sz="1400" b="1" dirty="0">
              <a:solidFill>
                <a:srgbClr val="000000"/>
              </a:solidFill>
            </a:endParaRPr>
          </a:p>
        </p:txBody>
      </p:sp>
      <p:cxnSp>
        <p:nvCxnSpPr>
          <p:cNvPr id="34" name="Curved Connector 16"/>
          <p:cNvCxnSpPr>
            <a:stCxn id="12" idx="0"/>
            <a:endCxn id="31" idx="2"/>
          </p:cNvCxnSpPr>
          <p:nvPr/>
        </p:nvCxnSpPr>
        <p:spPr>
          <a:xfrm rot="5400000" flipH="1" flipV="1">
            <a:off x="1258006" y="5135740"/>
            <a:ext cx="567267" cy="50658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3" idx="2"/>
            <a:endCxn id="12" idx="0"/>
          </p:cNvCxnSpPr>
          <p:nvPr/>
        </p:nvCxnSpPr>
        <p:spPr>
          <a:xfrm rot="5400000">
            <a:off x="-596900" y="3756378"/>
            <a:ext cx="3801534" cy="310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31" idx="0"/>
            <a:endCxn id="14" idx="2"/>
          </p:cNvCxnSpPr>
          <p:nvPr/>
        </p:nvCxnSpPr>
        <p:spPr>
          <a:xfrm rot="5400000" flipH="1" flipV="1">
            <a:off x="1804169" y="1861898"/>
            <a:ext cx="491067" cy="509539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2568222" y="2362200"/>
            <a:ext cx="784578" cy="2743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400" b="1" dirty="0" smtClean="0">
                <a:solidFill>
                  <a:srgbClr val="000000"/>
                </a:solidFill>
              </a:rPr>
              <a:t>P3. Diagnóstico dos sistemas do município</a:t>
            </a:r>
            <a:endParaRPr lang="pt-BR" sz="1400" b="1" dirty="0">
              <a:solidFill>
                <a:srgbClr val="000000"/>
              </a:solidFill>
            </a:endParaRPr>
          </a:p>
        </p:txBody>
      </p:sp>
      <p:cxnSp>
        <p:nvCxnSpPr>
          <p:cNvPr id="64" name="Straight Arrow Connector 63"/>
          <p:cNvCxnSpPr>
            <a:stCxn id="14" idx="2"/>
            <a:endCxn id="82" idx="0"/>
          </p:cNvCxnSpPr>
          <p:nvPr/>
        </p:nvCxnSpPr>
        <p:spPr>
          <a:xfrm rot="5400000">
            <a:off x="390942" y="3759137"/>
            <a:ext cx="3801534" cy="255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81"/>
          <p:cNvSpPr/>
          <p:nvPr/>
        </p:nvSpPr>
        <p:spPr>
          <a:xfrm>
            <a:off x="1828800" y="5672667"/>
            <a:ext cx="900289" cy="65193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rgbClr val="000000"/>
                </a:solidFill>
              </a:rPr>
              <a:t>Acompanha e aprova</a:t>
            </a:r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3011055" y="1219200"/>
            <a:ext cx="1027545" cy="65193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rgbClr val="000000"/>
                </a:solidFill>
              </a:rPr>
              <a:t>Fornece a informação, acompanha e aprova</a:t>
            </a:r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3062111" y="5672667"/>
            <a:ext cx="900289" cy="65193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rgbClr val="000000"/>
                </a:solidFill>
              </a:rPr>
              <a:t>Acompanha e aprova</a:t>
            </a:r>
            <a:endParaRPr lang="pt-BR" sz="1000" dirty="0">
              <a:solidFill>
                <a:srgbClr val="000000"/>
              </a:solidFill>
            </a:endParaRPr>
          </a:p>
        </p:txBody>
      </p:sp>
      <p:cxnSp>
        <p:nvCxnSpPr>
          <p:cNvPr id="97" name="Straight Arrow Connector 96"/>
          <p:cNvCxnSpPr>
            <a:stCxn id="95" idx="2"/>
            <a:endCxn id="96" idx="0"/>
          </p:cNvCxnSpPr>
          <p:nvPr/>
        </p:nvCxnSpPr>
        <p:spPr>
          <a:xfrm rot="5400000">
            <a:off x="1617775" y="3765614"/>
            <a:ext cx="3801534" cy="125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Curved Connector 99"/>
          <p:cNvCxnSpPr>
            <a:stCxn id="62" idx="0"/>
            <a:endCxn id="95" idx="2"/>
          </p:cNvCxnSpPr>
          <p:nvPr/>
        </p:nvCxnSpPr>
        <p:spPr>
          <a:xfrm rot="5400000" flipH="1" flipV="1">
            <a:off x="2997136" y="1834509"/>
            <a:ext cx="491067" cy="564317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urved Connector 16"/>
          <p:cNvCxnSpPr>
            <a:stCxn id="82" idx="0"/>
            <a:endCxn id="62" idx="2"/>
          </p:cNvCxnSpPr>
          <p:nvPr/>
        </p:nvCxnSpPr>
        <p:spPr>
          <a:xfrm rot="5400000" flipH="1" flipV="1">
            <a:off x="2336095" y="5048251"/>
            <a:ext cx="567267" cy="68156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ounded Rectangle 105"/>
          <p:cNvSpPr/>
          <p:nvPr/>
        </p:nvSpPr>
        <p:spPr>
          <a:xfrm>
            <a:off x="3711222" y="2362200"/>
            <a:ext cx="784578" cy="2743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400" b="1" dirty="0" smtClean="0">
                <a:solidFill>
                  <a:srgbClr val="000000"/>
                </a:solidFill>
              </a:rPr>
              <a:t>P4. Prognóstico</a:t>
            </a:r>
            <a:endParaRPr lang="pt-BR" sz="1400" b="1" dirty="0">
              <a:solidFill>
                <a:srgbClr val="000000"/>
              </a:solidFill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4205111" y="5672667"/>
            <a:ext cx="900289" cy="65193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rgbClr val="000000"/>
                </a:solidFill>
              </a:rPr>
              <a:t>Acompanha e aprova</a:t>
            </a:r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4191000" y="1219200"/>
            <a:ext cx="900289" cy="65193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rgbClr val="000000"/>
                </a:solidFill>
              </a:rPr>
              <a:t>Acompanha e aprova</a:t>
            </a:r>
            <a:endParaRPr lang="pt-BR" sz="1000" dirty="0">
              <a:solidFill>
                <a:srgbClr val="000000"/>
              </a:solidFill>
            </a:endParaRPr>
          </a:p>
        </p:txBody>
      </p:sp>
      <p:cxnSp>
        <p:nvCxnSpPr>
          <p:cNvPr id="110" name="Straight Arrow Connector 109"/>
          <p:cNvCxnSpPr>
            <a:stCxn id="109" idx="2"/>
            <a:endCxn id="108" idx="0"/>
          </p:cNvCxnSpPr>
          <p:nvPr/>
        </p:nvCxnSpPr>
        <p:spPr>
          <a:xfrm rot="16200000" flipH="1">
            <a:off x="2747433" y="3764844"/>
            <a:ext cx="3801534" cy="141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/>
          <p:cNvCxnSpPr>
            <a:stCxn id="106" idx="0"/>
            <a:endCxn id="109" idx="2"/>
          </p:cNvCxnSpPr>
          <p:nvPr/>
        </p:nvCxnSpPr>
        <p:spPr>
          <a:xfrm rot="5400000" flipH="1" flipV="1">
            <a:off x="4126795" y="1847850"/>
            <a:ext cx="491067" cy="537634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urved Connector 16"/>
          <p:cNvCxnSpPr>
            <a:stCxn id="96" idx="0"/>
            <a:endCxn id="106" idx="2"/>
          </p:cNvCxnSpPr>
          <p:nvPr/>
        </p:nvCxnSpPr>
        <p:spPr>
          <a:xfrm rot="5400000" flipH="1" flipV="1">
            <a:off x="3524250" y="5093407"/>
            <a:ext cx="567267" cy="59125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Rounded Rectangle 118"/>
          <p:cNvSpPr/>
          <p:nvPr/>
        </p:nvSpPr>
        <p:spPr>
          <a:xfrm>
            <a:off x="4826000" y="2362200"/>
            <a:ext cx="784578" cy="2743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400" b="1" dirty="0" smtClean="0">
                <a:solidFill>
                  <a:srgbClr val="000000"/>
                </a:solidFill>
              </a:rPr>
              <a:t>P5. Concepção</a:t>
            </a:r>
            <a:endParaRPr lang="pt-BR" sz="1400" b="1" dirty="0">
              <a:solidFill>
                <a:srgbClr val="000000"/>
              </a:solidFill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5271911" y="5672667"/>
            <a:ext cx="900289" cy="65193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rgbClr val="000000"/>
                </a:solidFill>
              </a:rPr>
              <a:t>Acompanha e aprova</a:t>
            </a:r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5271911" y="1219200"/>
            <a:ext cx="900289" cy="65193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rgbClr val="000000"/>
                </a:solidFill>
              </a:rPr>
              <a:t>Acompanha e aprova</a:t>
            </a:r>
            <a:endParaRPr lang="pt-BR" sz="1000" dirty="0">
              <a:solidFill>
                <a:srgbClr val="000000"/>
              </a:solidFill>
            </a:endParaRPr>
          </a:p>
        </p:txBody>
      </p:sp>
      <p:cxnSp>
        <p:nvCxnSpPr>
          <p:cNvPr id="122" name="Curved Connector 121"/>
          <p:cNvCxnSpPr>
            <a:stCxn id="119" idx="0"/>
            <a:endCxn id="121" idx="2"/>
          </p:cNvCxnSpPr>
          <p:nvPr/>
        </p:nvCxnSpPr>
        <p:spPr>
          <a:xfrm rot="5400000" flipH="1" flipV="1">
            <a:off x="5224639" y="1864784"/>
            <a:ext cx="491067" cy="503767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Curved Connector 16"/>
          <p:cNvCxnSpPr>
            <a:stCxn id="108" idx="0"/>
            <a:endCxn id="119" idx="2"/>
          </p:cNvCxnSpPr>
          <p:nvPr/>
        </p:nvCxnSpPr>
        <p:spPr>
          <a:xfrm rot="5400000" flipH="1" flipV="1">
            <a:off x="4653139" y="5107518"/>
            <a:ext cx="567267" cy="563033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136" idx="2"/>
            <a:endCxn id="137" idx="0"/>
          </p:cNvCxnSpPr>
          <p:nvPr/>
        </p:nvCxnSpPr>
        <p:spPr>
          <a:xfrm rot="5400000">
            <a:off x="4950178" y="3771900"/>
            <a:ext cx="380153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Rounded Rectangle 134"/>
          <p:cNvSpPr/>
          <p:nvPr/>
        </p:nvSpPr>
        <p:spPr>
          <a:xfrm>
            <a:off x="5892800" y="2362200"/>
            <a:ext cx="784578" cy="2743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400" b="1" dirty="0" smtClean="0">
                <a:solidFill>
                  <a:srgbClr val="000000"/>
                </a:solidFill>
              </a:rPr>
              <a:t>P6. Monitoramento e avaliação sistemática</a:t>
            </a:r>
            <a:endParaRPr lang="pt-BR" sz="1400" b="1" dirty="0">
              <a:solidFill>
                <a:srgbClr val="000000"/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6400800" y="1219200"/>
            <a:ext cx="900289" cy="65193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rgbClr val="000000"/>
                </a:solidFill>
              </a:rPr>
              <a:t>Acompanha e aprova</a:t>
            </a:r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6400800" y="5672667"/>
            <a:ext cx="900289" cy="65193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rgbClr val="000000"/>
                </a:solidFill>
              </a:rPr>
              <a:t>Acompanha e aprova</a:t>
            </a:r>
            <a:endParaRPr lang="pt-BR" sz="1000" dirty="0">
              <a:solidFill>
                <a:srgbClr val="000000"/>
              </a:solidFill>
            </a:endParaRPr>
          </a:p>
        </p:txBody>
      </p:sp>
      <p:cxnSp>
        <p:nvCxnSpPr>
          <p:cNvPr id="140" name="Straight Arrow Connector 139"/>
          <p:cNvCxnSpPr>
            <a:stCxn id="121" idx="2"/>
            <a:endCxn id="120" idx="0"/>
          </p:cNvCxnSpPr>
          <p:nvPr/>
        </p:nvCxnSpPr>
        <p:spPr>
          <a:xfrm rot="5400000">
            <a:off x="3821289" y="3771900"/>
            <a:ext cx="380153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Curved Connector 16"/>
          <p:cNvCxnSpPr>
            <a:stCxn id="120" idx="0"/>
            <a:endCxn id="135" idx="2"/>
          </p:cNvCxnSpPr>
          <p:nvPr/>
        </p:nvCxnSpPr>
        <p:spPr>
          <a:xfrm rot="5400000" flipH="1" flipV="1">
            <a:off x="5719939" y="5107518"/>
            <a:ext cx="567267" cy="563033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Curved Connector 145"/>
          <p:cNvCxnSpPr>
            <a:stCxn id="135" idx="0"/>
            <a:endCxn id="136" idx="2"/>
          </p:cNvCxnSpPr>
          <p:nvPr/>
        </p:nvCxnSpPr>
        <p:spPr>
          <a:xfrm rot="5400000" flipH="1" flipV="1">
            <a:off x="6322484" y="1833739"/>
            <a:ext cx="491067" cy="56585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Rounded Rectangle 148"/>
          <p:cNvSpPr/>
          <p:nvPr/>
        </p:nvSpPr>
        <p:spPr>
          <a:xfrm>
            <a:off x="7216422" y="2362200"/>
            <a:ext cx="784578" cy="2743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400" b="1" dirty="0" smtClean="0">
                <a:solidFill>
                  <a:srgbClr val="000000"/>
                </a:solidFill>
              </a:rPr>
              <a:t>P7. PMSB</a:t>
            </a:r>
            <a:endParaRPr lang="pt-BR" sz="1400" b="1" dirty="0">
              <a:solidFill>
                <a:srgbClr val="000000"/>
              </a:solidFill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7710311" y="5672667"/>
            <a:ext cx="900289" cy="65193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rgbClr val="000000"/>
                </a:solidFill>
              </a:rPr>
              <a:t>Acompanha e aprova</a:t>
            </a:r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7481711" y="1219200"/>
            <a:ext cx="1357489" cy="65193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rgbClr val="000000"/>
                </a:solidFill>
              </a:rPr>
              <a:t>Aprova e encaminha projeto de lei para o legislativo</a:t>
            </a:r>
            <a:endParaRPr lang="pt-BR" sz="1000" dirty="0">
              <a:solidFill>
                <a:srgbClr val="000000"/>
              </a:solidFill>
            </a:endParaRPr>
          </a:p>
        </p:txBody>
      </p:sp>
      <p:cxnSp>
        <p:nvCxnSpPr>
          <p:cNvPr id="152" name="Straight Arrow Connector 151"/>
          <p:cNvCxnSpPr>
            <a:stCxn id="151" idx="2"/>
            <a:endCxn id="150" idx="0"/>
          </p:cNvCxnSpPr>
          <p:nvPr/>
        </p:nvCxnSpPr>
        <p:spPr>
          <a:xfrm rot="5400000">
            <a:off x="6259689" y="3771900"/>
            <a:ext cx="380153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Curved Connector 154"/>
          <p:cNvCxnSpPr>
            <a:stCxn id="149" idx="0"/>
            <a:endCxn id="151" idx="2"/>
          </p:cNvCxnSpPr>
          <p:nvPr/>
        </p:nvCxnSpPr>
        <p:spPr>
          <a:xfrm rot="5400000" flipH="1" flipV="1">
            <a:off x="7639050" y="1840795"/>
            <a:ext cx="491067" cy="55174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Curved Connector 16"/>
          <p:cNvCxnSpPr>
            <a:stCxn id="137" idx="0"/>
            <a:endCxn id="149" idx="2"/>
          </p:cNvCxnSpPr>
          <p:nvPr/>
        </p:nvCxnSpPr>
        <p:spPr>
          <a:xfrm rot="5400000" flipH="1" flipV="1">
            <a:off x="6946195" y="5010151"/>
            <a:ext cx="567267" cy="75776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0" y="26064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FLUXOGRAMA – METODOLOGIA PARA ELABORAÇÃO DO PMSB E PMGIRS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736" y="0"/>
            <a:ext cx="9191736" cy="710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44824"/>
            <a:ext cx="8629651" cy="32336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76200" y="304800"/>
            <a:ext cx="88252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 smtClean="0"/>
              <a:t>Produtos a serem entregues durante o processo de </a:t>
            </a:r>
          </a:p>
          <a:p>
            <a:pPr algn="ctr"/>
            <a:r>
              <a:rPr lang="pt-BR" sz="3200" b="1" dirty="0" smtClean="0"/>
              <a:t>elaboração, revisão e adequação do PMSB</a:t>
            </a:r>
            <a:endParaRPr lang="pt-BR" sz="32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736" y="0"/>
            <a:ext cx="9191736" cy="710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260648"/>
            <a:ext cx="5486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 smtClean="0"/>
              <a:t>Plano de </a:t>
            </a:r>
            <a:r>
              <a:rPr lang="pt-BR" sz="3600" b="1" dirty="0"/>
              <a:t>M</a:t>
            </a:r>
            <a:r>
              <a:rPr lang="pt-BR" sz="3600" b="1" dirty="0" smtClean="0"/>
              <a:t>obilização Social</a:t>
            </a:r>
            <a:endParaRPr lang="pt-BR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24944"/>
            <a:ext cx="8136904" cy="409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179512" y="1052736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	Caberá ao prefeito, como chefe do poder executivo, ou a quem ele designar, a liderança do processo de elaboração do plano Municipal de Saneamento Básico, ou seja, o papel de coordenação geral e orientação dos trabalhos técnicos</a:t>
            </a:r>
            <a:r>
              <a:rPr lang="pt-BR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736" y="0"/>
            <a:ext cx="9191736" cy="710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0"/>
            <a:ext cx="5486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 smtClean="0"/>
              <a:t>Plano de </a:t>
            </a:r>
            <a:r>
              <a:rPr lang="pt-BR" sz="3600" b="1" dirty="0"/>
              <a:t>M</a:t>
            </a:r>
            <a:r>
              <a:rPr lang="pt-BR" sz="3600" b="1" dirty="0" smtClean="0"/>
              <a:t>obilização Social</a:t>
            </a:r>
            <a:endParaRPr lang="pt-BR" sz="3600" b="1" dirty="0"/>
          </a:p>
        </p:txBody>
      </p:sp>
      <p:sp>
        <p:nvSpPr>
          <p:cNvPr id="7" name="Retângulo 6"/>
          <p:cNvSpPr/>
          <p:nvPr/>
        </p:nvSpPr>
        <p:spPr>
          <a:xfrm>
            <a:off x="179512" y="764704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	</a:t>
            </a:r>
            <a:r>
              <a:rPr lang="pt-BR" sz="2400" dirty="0" smtClean="0"/>
              <a:t>Decreto Municipal 1.718/2013 – Que </a:t>
            </a:r>
            <a:r>
              <a:rPr lang="pt-BR" sz="2400" dirty="0" smtClean="0"/>
              <a:t>Institui </a:t>
            </a:r>
            <a:r>
              <a:rPr lang="pt-BR" sz="2400" dirty="0" smtClean="0"/>
              <a:t>o Grupo de </a:t>
            </a:r>
            <a:r>
              <a:rPr lang="pt-BR" sz="2400" dirty="0" smtClean="0"/>
              <a:t>Trabalho Local, composto de diversos representantes de segmentos específicos do poder público e sociedade civil (19 pessoas),  com a coordenação da Secretaria Municipal do Meio Ambiente.</a:t>
            </a:r>
            <a:endParaRPr lang="pt-BR" sz="2400" dirty="0" smtClean="0"/>
          </a:p>
          <a:p>
            <a:pPr algn="just"/>
            <a:r>
              <a:rPr lang="pt-BR" sz="2400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413" y="2564905"/>
            <a:ext cx="8230215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736" y="0"/>
            <a:ext cx="9191736" cy="710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188640"/>
            <a:ext cx="48976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 smtClean="0"/>
              <a:t>Plano de </a:t>
            </a:r>
            <a:r>
              <a:rPr lang="pt-BR" sz="3200" b="1" dirty="0"/>
              <a:t>M</a:t>
            </a:r>
            <a:r>
              <a:rPr lang="pt-BR" sz="3200" b="1" dirty="0" smtClean="0"/>
              <a:t>obilização Social</a:t>
            </a:r>
            <a:endParaRPr lang="pt-BR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548208" y="980728"/>
            <a:ext cx="7696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/>
              <a:t>É uma ferramenta </a:t>
            </a:r>
            <a:r>
              <a:rPr lang="pt-BR" sz="2800" dirty="0"/>
              <a:t>para comunicação do processo de elaboração do Plano Municipal de Saneamento Básico (PMSB) e do Plano Municipal de Gestão Integrada de Resíduos Sólidos (PMGIRS), garantindo o </a:t>
            </a:r>
            <a:r>
              <a:rPr lang="pt-BR" sz="2800" b="1" dirty="0"/>
              <a:t>caráter participativo e informativo do processo</a:t>
            </a:r>
            <a:r>
              <a:rPr lang="pt-BR" sz="2800" dirty="0"/>
              <a:t>, </a:t>
            </a:r>
            <a:r>
              <a:rPr lang="pt-BR" sz="2800" dirty="0" smtClean="0"/>
              <a:t>conforme preconiza a Lei nº 11.445/2007 em conjunto com a Lei nº 12.305/2010, que </a:t>
            </a:r>
            <a:r>
              <a:rPr lang="pt-BR" sz="2800" dirty="0"/>
              <a:t>definem funções de gestão e garantia do atendimento essencial à saúde pública, direitos e deveres dos usuários, controle social e sistema de informação, como princípios fundamentais que asseguram ampla divulgação e participação</a:t>
            </a:r>
            <a:r>
              <a:rPr lang="pt-BR" sz="2800" dirty="0" smtClean="0"/>
              <a:t>.</a:t>
            </a:r>
          </a:p>
          <a:p>
            <a:pPr algn="ctr"/>
            <a:r>
              <a:rPr lang="pt-BR" sz="2400" dirty="0" smtClean="0"/>
              <a:t> </a:t>
            </a:r>
          </a:p>
          <a:p>
            <a:pPr algn="ctr"/>
            <a:r>
              <a:rPr lang="pt-BR" sz="2400" dirty="0" smtClean="0"/>
              <a:t> 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736" y="0"/>
            <a:ext cx="9191736" cy="710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0" y="762000"/>
            <a:ext cx="52782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Ferramentas </a:t>
            </a:r>
            <a:r>
              <a:rPr lang="pt-BR" sz="3200" b="1" dirty="0" err="1" smtClean="0"/>
              <a:t>Comunicacionais</a:t>
            </a:r>
            <a:endParaRPr lang="pt-BR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533400" y="1862077"/>
            <a:ext cx="7772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	As </a:t>
            </a:r>
            <a:r>
              <a:rPr lang="pt-BR" sz="2400" dirty="0"/>
              <a:t>ferramentas comunicacionais previstas são diversas e deverão ter conteúdos e linguagem adequados a cada público e a cada momento, considerando sempre a realidade municipal, e a fase de elaboração dos Planos Municipais de Saneamento Básico (PMSB) e de Gestão Integrada de Resíduos Sólidos (PMGIRS)</a:t>
            </a:r>
            <a:r>
              <a:rPr lang="pt-BR" sz="2400" dirty="0" smtClean="0"/>
              <a:t>.</a:t>
            </a:r>
          </a:p>
          <a:p>
            <a:pPr algn="just"/>
            <a:r>
              <a:rPr lang="pt-BR" sz="2400" dirty="0" smtClean="0"/>
              <a:t> </a:t>
            </a:r>
            <a:endParaRPr lang="pt-BR" sz="2400" dirty="0"/>
          </a:p>
          <a:p>
            <a:pPr algn="just"/>
            <a:r>
              <a:rPr lang="pt-BR" sz="2400" dirty="0" smtClean="0"/>
              <a:t>	Elas </a:t>
            </a:r>
            <a:r>
              <a:rPr lang="pt-BR" sz="2400" dirty="0"/>
              <a:t>serão utilizadas não apenas para informar, mas também para auxiliar na participação da comunidade e para validação dos produtos elaborados.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736" y="0"/>
            <a:ext cx="9191736" cy="710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188640"/>
            <a:ext cx="43003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 smtClean="0"/>
              <a:t>Site Oficial da Prefeitura</a:t>
            </a:r>
            <a:endParaRPr lang="pt-BR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4419600" y="5269468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u="sng" dirty="0" smtClean="0">
                <a:solidFill>
                  <a:srgbClr val="0000FF"/>
                </a:solidFill>
              </a:rPr>
              <a:t>http://braganca.sp.gov.br</a:t>
            </a:r>
            <a:endParaRPr lang="pt-BR" u="sng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836712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Ferramenta mais ampla que tem como alvo todos os públicos. Será utilizada não apenas para que a comunidade possa acompanhar a elaboração do PMSB e do PMGIRS, mas também para acompanhar os produtos, realizar consultas, e tirar dúvidas através de formulário que será disponibilizado no site da </a:t>
            </a:r>
            <a:r>
              <a:rPr lang="pt-BR" sz="2400" dirty="0" smtClean="0"/>
              <a:t>prefeitura.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/>
              <a:t>Visando criar um canal de interlocução permanente e facilitar o acesso do público em geral às informações sempre atualizadas, sobre o PMSB e o PMGIRS, os processos de elaboração dos dois planos citados </a:t>
            </a:r>
            <a:r>
              <a:rPr lang="pt-BR" sz="2400" dirty="0" smtClean="0"/>
              <a:t>estão  disponibilizados </a:t>
            </a:r>
            <a:r>
              <a:rPr lang="pt-BR" sz="2400" dirty="0"/>
              <a:t>no site da Prefeitura Municipal de Bragança Paulista.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649470"/>
            <a:ext cx="1790700" cy="22085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77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736" y="0"/>
            <a:ext cx="9191736" cy="710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188640"/>
            <a:ext cx="43003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 smtClean="0"/>
              <a:t>Site Oficial da Prefeitura</a:t>
            </a:r>
            <a:endParaRPr lang="pt-BR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6585506" cy="297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861048"/>
            <a:ext cx="5870625" cy="321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581128"/>
            <a:ext cx="2276473" cy="198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736" y="0"/>
            <a:ext cx="9191736" cy="710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07904" y="179929"/>
            <a:ext cx="1676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REVISÃO</a:t>
            </a:r>
            <a:endParaRPr lang="pt-BR" sz="3200" b="1" dirty="0"/>
          </a:p>
        </p:txBody>
      </p:sp>
      <p:sp>
        <p:nvSpPr>
          <p:cNvPr id="5" name="TextBox 7"/>
          <p:cNvSpPr txBox="1"/>
          <p:nvPr/>
        </p:nvSpPr>
        <p:spPr>
          <a:xfrm>
            <a:off x="323528" y="1023119"/>
            <a:ext cx="59754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dirty="0" smtClean="0"/>
              <a:t>SANEAMENTO BÁSICO - Lei n 11.445/2007 </a:t>
            </a:r>
            <a:endParaRPr lang="pt-BR" sz="2600" b="1" dirty="0"/>
          </a:p>
        </p:txBody>
      </p:sp>
      <p:sp>
        <p:nvSpPr>
          <p:cNvPr id="6" name="TextBox 7"/>
          <p:cNvSpPr txBox="1"/>
          <p:nvPr/>
        </p:nvSpPr>
        <p:spPr>
          <a:xfrm>
            <a:off x="251520" y="1787332"/>
            <a:ext cx="85689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smtClean="0"/>
              <a:t>Conjunto dos serviços, infraestruturas e instalações operacionais de abastecimento de água potável, esgotamento sanitário, limpeza urbana e manejo de resíduos sólidos e manejo de águas pluviais e drenagem urbana. </a:t>
            </a:r>
            <a:endParaRPr lang="pt-BR" sz="2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17032"/>
            <a:ext cx="73437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0641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736" y="0"/>
            <a:ext cx="9191736" cy="710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/>
        </p:nvGraphicFramePr>
        <p:xfrm>
          <a:off x="1524000" y="1727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 rot="4212998">
            <a:off x="2428046" y="4151868"/>
            <a:ext cx="99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2">
                    <a:lumMod val="10000"/>
                  </a:schemeClr>
                </a:solidFill>
              </a:rPr>
              <a:t>1 dia útil</a:t>
            </a:r>
            <a:endParaRPr lang="pt-B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7439900">
            <a:off x="5716471" y="4151868"/>
            <a:ext cx="99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2">
                    <a:lumMod val="10000"/>
                  </a:schemeClr>
                </a:solidFill>
              </a:rPr>
              <a:t>1 dia útil</a:t>
            </a:r>
            <a:endParaRPr lang="pt-B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8289" y="52832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5</a:t>
            </a:r>
            <a:r>
              <a:rPr lang="pt-BR" dirty="0" smtClean="0">
                <a:solidFill>
                  <a:schemeClr val="bg2">
                    <a:lumMod val="10000"/>
                  </a:schemeClr>
                </a:solidFill>
              </a:rPr>
              <a:t> dias úteis</a:t>
            </a:r>
            <a:endParaRPr lang="pt-B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4419600" y="2887133"/>
            <a:ext cx="304800" cy="584200"/>
          </a:xfrm>
          <a:prstGeom prst="upArrow">
            <a:avLst/>
          </a:prstGeom>
          <a:solidFill>
            <a:schemeClr val="bg2">
              <a:lumMod val="1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Up Arrow 7"/>
          <p:cNvSpPr/>
          <p:nvPr/>
        </p:nvSpPr>
        <p:spPr>
          <a:xfrm>
            <a:off x="3776133" y="3175000"/>
            <a:ext cx="304800" cy="1041400"/>
          </a:xfrm>
          <a:prstGeom prst="upArrow">
            <a:avLst/>
          </a:prstGeom>
          <a:solidFill>
            <a:schemeClr val="bg2">
              <a:lumMod val="10000"/>
            </a:schemeClr>
          </a:solidFill>
          <a:ln>
            <a:noFill/>
          </a:ln>
          <a:scene3d>
            <a:camera prst="orthographicFront">
              <a:rot lat="0" lon="0" rev="4800000"/>
            </a:camera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Oval 5"/>
          <p:cNvSpPr/>
          <p:nvPr/>
        </p:nvSpPr>
        <p:spPr>
          <a:xfrm>
            <a:off x="4001911" y="3225800"/>
            <a:ext cx="1179689" cy="116557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2">
                    <a:lumMod val="10000"/>
                  </a:schemeClr>
                </a:solidFill>
              </a:rPr>
              <a:t>Total</a:t>
            </a:r>
          </a:p>
          <a:p>
            <a:pPr algn="ctr"/>
            <a:r>
              <a:rPr lang="pt-BR" b="1" dirty="0" smtClean="0">
                <a:solidFill>
                  <a:schemeClr val="bg2">
                    <a:lumMod val="10000"/>
                  </a:schemeClr>
                </a:solidFill>
              </a:rPr>
              <a:t>7 dias úteis</a:t>
            </a:r>
            <a:endParaRPr lang="pt-BR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381000"/>
            <a:ext cx="77648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 smtClean="0"/>
              <a:t>Cronograma da participação social pelo site?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736" y="0"/>
            <a:ext cx="9191736" cy="710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3356992"/>
            <a:ext cx="78123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/>
              <a:t>A </a:t>
            </a:r>
            <a:r>
              <a:rPr lang="pt-BR" sz="2400" dirty="0"/>
              <a:t>chamada deverá ser direcionada a um dos membros do Grupo de Trabalho Local</a:t>
            </a:r>
            <a:r>
              <a:rPr lang="pt-BR" sz="2400" b="1" dirty="0"/>
              <a:t> </a:t>
            </a:r>
            <a:r>
              <a:rPr lang="pt-BR" sz="2400" dirty="0"/>
              <a:t>designado para acompanhar a elaboração dos planos, que receberá o contato e fará o encaminhamento para a </a:t>
            </a:r>
            <a:r>
              <a:rPr lang="pt-BR" sz="2400" dirty="0" err="1"/>
              <a:t>B&amp;B</a:t>
            </a:r>
            <a:r>
              <a:rPr lang="pt-BR" sz="2400" dirty="0"/>
              <a:t> Engenharia que providenciará resposta e retornará para a prefeitura, para que seja efetuado o contato via telefone ou carta impressa (após cadastramento – nome, telefone, endereço).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16016" y="260648"/>
            <a:ext cx="22401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pt-BR" sz="3200" b="1" dirty="0" smtClean="0"/>
              <a:t>Linha Direta</a:t>
            </a:r>
            <a:endParaRPr lang="pt-BR" sz="3200" dirty="0" smtClean="0"/>
          </a:p>
          <a:p>
            <a:endParaRPr lang="pt-BR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08719"/>
            <a:ext cx="2987824" cy="2235033"/>
          </a:xfrm>
          <a:prstGeom prst="rect">
            <a:avLst/>
          </a:prstGeom>
          <a:effectLst>
            <a:outerShdw blurRad="50800" dist="2413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tângulo 5"/>
          <p:cNvSpPr/>
          <p:nvPr/>
        </p:nvSpPr>
        <p:spPr>
          <a:xfrm>
            <a:off x="3059832" y="836712"/>
            <a:ext cx="5760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/>
              <a:t>Como complementação ao site, visando um canal de contato para população que não tem a ferramenta da internet à disposição, prevê-se a implantação de uma linha direta, através do telefone (11) 4034-6780, da Secretaria Municipal do Meio Ambiente.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736" y="0"/>
            <a:ext cx="9191736" cy="710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332656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pt-BR" sz="3200" b="1" dirty="0" smtClean="0"/>
              <a:t>Impressos – cartazes, folhetos e livretos</a:t>
            </a:r>
            <a:endParaRPr lang="pt-BR" sz="3200" dirty="0" smtClean="0"/>
          </a:p>
          <a:p>
            <a:pPr algn="ctr"/>
            <a:endParaRPr lang="pt-BR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647585"/>
            <a:ext cx="3096344" cy="33655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77800"/>
          </a:sp3d>
        </p:spPr>
      </p:pic>
      <p:sp>
        <p:nvSpPr>
          <p:cNvPr id="2" name="Rectangle 1"/>
          <p:cNvSpPr/>
          <p:nvPr/>
        </p:nvSpPr>
        <p:spPr>
          <a:xfrm>
            <a:off x="395536" y="1556792"/>
            <a:ext cx="511256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dirty="0" smtClean="0"/>
              <a:t>Os cartazes terão como objetivo </a:t>
            </a:r>
            <a:r>
              <a:rPr lang="pt-BR" sz="2500" b="1" dirty="0" smtClean="0"/>
              <a:t>divulgar os eventos a serem realizados</a:t>
            </a:r>
            <a:r>
              <a:rPr lang="pt-BR" sz="2500" dirty="0" smtClean="0"/>
              <a:t>; os folhetos informativos poderão ser utilizados para </a:t>
            </a:r>
            <a:r>
              <a:rPr lang="pt-BR" sz="2500" b="1" dirty="0" smtClean="0"/>
              <a:t>divulgação dos principais produtos e/ou resultados</a:t>
            </a:r>
            <a:r>
              <a:rPr lang="pt-BR" sz="2500" dirty="0" smtClean="0"/>
              <a:t> do processo de elaboração do PMSB e do PMGIRS e, ao final de todo processo, poderá ser elaborado livreto contendo os planos</a:t>
            </a:r>
            <a:endParaRPr lang="pt-BR" sz="25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736" y="0"/>
            <a:ext cx="9191736" cy="710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340768"/>
            <a:ext cx="806550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/>
              <a:t>Tem </a:t>
            </a:r>
            <a:r>
              <a:rPr lang="pt-BR" sz="2600" dirty="0"/>
              <a:t>como </a:t>
            </a:r>
            <a:r>
              <a:rPr lang="pt-BR" sz="2600" b="1" dirty="0"/>
              <a:t>objetivo principal construir os planos de maneira participativa </a:t>
            </a:r>
            <a:r>
              <a:rPr lang="pt-BR" sz="2600" dirty="0"/>
              <a:t>junto aos públicos de maior interface com o tema. Para tanto, é imprescindível um trabalho anterior de levantamento e seleção de lideranças comunitárias, associações representativas da comunidade e aquelas inscritas em conselhos municipais, tais como saúde, meio ambiente, habitação, planejamento urbano, assistência social, entre outros, como, por exemplo, representantes dos comitês de bacias.</a:t>
            </a:r>
          </a:p>
          <a:p>
            <a:pPr algn="ctr"/>
            <a:r>
              <a:rPr lang="pt-BR" sz="2400" dirty="0"/>
              <a:t> </a:t>
            </a:r>
          </a:p>
          <a:p>
            <a:pPr algn="ctr"/>
            <a:endParaRPr lang="pt-B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685800"/>
            <a:ext cx="17483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pt-BR" sz="3200" b="1" dirty="0" smtClean="0"/>
              <a:t>Reuniões</a:t>
            </a:r>
          </a:p>
          <a:p>
            <a:endParaRPr lang="pt-BR" sz="32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736" y="0"/>
            <a:ext cx="9191736" cy="710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87624" y="1196752"/>
            <a:ext cx="6629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/>
              <a:t>A </a:t>
            </a:r>
            <a:r>
              <a:rPr lang="pt-BR" sz="2800" dirty="0"/>
              <a:t>primeira ação comunicacional prevista é a Reunião de Partida que </a:t>
            </a:r>
            <a:r>
              <a:rPr lang="pt-BR" sz="2800" dirty="0" smtClean="0"/>
              <a:t>tem </a:t>
            </a:r>
            <a:r>
              <a:rPr lang="pt-BR" sz="2800" dirty="0"/>
              <a:t>como objetivo apresentar as ações previstas para a elaboração dos PMSB e PMGIRS e apresentar o endereço do site de divulgação e acompanhamento das ações e o número da linha direta</a:t>
            </a:r>
            <a:r>
              <a:rPr lang="pt-BR" sz="2800" dirty="0" smtClean="0"/>
              <a:t>.</a:t>
            </a:r>
          </a:p>
          <a:p>
            <a:pPr algn="ctr"/>
            <a:endParaRPr lang="pt-BR" sz="2800" dirty="0"/>
          </a:p>
          <a:p>
            <a:pPr algn="ctr"/>
            <a:r>
              <a:rPr lang="pt-BR" sz="2800" dirty="0" smtClean="0"/>
              <a:t>Esta apresentação deverá </a:t>
            </a:r>
            <a:r>
              <a:rPr lang="pt-BR" sz="2800" dirty="0"/>
              <a:t>ocorrer em </a:t>
            </a:r>
            <a:r>
              <a:rPr lang="pt-BR" sz="2800" dirty="0" smtClean="0"/>
              <a:t>local comumente utilizado pelos públicos </a:t>
            </a:r>
            <a:r>
              <a:rPr lang="pt-BR" sz="2800" dirty="0"/>
              <a:t>alvos específicos.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476672"/>
            <a:ext cx="34149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pt-BR" sz="3200" b="1" dirty="0" smtClean="0"/>
              <a:t>Reunião de Partida</a:t>
            </a:r>
            <a:endParaRPr lang="pt-BR" sz="3200" dirty="0" smtClean="0"/>
          </a:p>
          <a:p>
            <a:endParaRPr lang="pt-BR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736" y="0"/>
            <a:ext cx="9191736" cy="710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2351544"/>
            <a:ext cx="7620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/>
              <a:t>	A </a:t>
            </a:r>
            <a:r>
              <a:rPr lang="pt-BR" sz="2800" dirty="0"/>
              <a:t>primeira reunião de trabalho deverá ocorrer após o Diagnóstico da Situação do Saneamento Básico e tem como objetivo validar esse diagnóstico e, se necessário, complementá-lo junto ao público alvo específico. Essa ação ampliará o caráter participativo da elaboração do PMSB e do PMGIRS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725269"/>
            <a:ext cx="4646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pt-BR" sz="3600" b="1" dirty="0" smtClean="0"/>
              <a:t>1ª Reunião de Trabalho</a:t>
            </a:r>
            <a:endParaRPr lang="pt-BR" sz="3600" dirty="0" smtClean="0"/>
          </a:p>
          <a:p>
            <a:endParaRPr lang="pt-BR" sz="3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736" y="0"/>
            <a:ext cx="9191736" cy="710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6800" y="2049482"/>
            <a:ext cx="7010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/>
              <a:t>	A </a:t>
            </a:r>
            <a:r>
              <a:rPr lang="pt-BR" sz="2800" dirty="0"/>
              <a:t>segunda reunião de trabalho deverá ocorrer após desenho dos Prognósticos e Alternativas para universalização dos serviços de saneamento básico e tem como objetivo apresentar os prognósticos e alternativas e coletar impressos e opiniões dos grupos de trabalho. Essa ação ampliará o caráter participativo da elaboração do PMSB e do PMGIRS</a:t>
            </a:r>
            <a:r>
              <a:rPr lang="pt-BR" sz="2800" dirty="0" smtClean="0"/>
              <a:t>.</a:t>
            </a:r>
          </a:p>
          <a:p>
            <a:pPr algn="just"/>
            <a:endParaRPr lang="pt-BR" sz="2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286000" y="609600"/>
            <a:ext cx="4646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pt-BR" sz="3600" b="1" dirty="0" smtClean="0"/>
              <a:t>2ª Reunião de Trabalho</a:t>
            </a:r>
            <a:endParaRPr lang="pt-BR" sz="3600" dirty="0" smtClean="0"/>
          </a:p>
          <a:p>
            <a:endParaRPr lang="pt-BR" sz="3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736" y="0"/>
            <a:ext cx="9191736" cy="710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1628800"/>
            <a:ext cx="7924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/>
              <a:t>	A </a:t>
            </a:r>
            <a:r>
              <a:rPr lang="pt-BR" sz="2800" dirty="0"/>
              <a:t>terceira reunião de trabalho deverá ocorrer após a concepção dos programas, projetos e ações para o Plano Municipal de Saneamento Básico e</a:t>
            </a:r>
            <a:r>
              <a:rPr lang="pt-BR" sz="2800" i="1" dirty="0"/>
              <a:t> </a:t>
            </a:r>
            <a:r>
              <a:rPr lang="pt-BR" sz="2800" dirty="0"/>
              <a:t>definição dos mecanismos de monitoramento e avaliação. Tem como objetivo apresentar os referidos programas e mecanismos e coletar impressões e opiniões dos grupos de trabalho sobre os mesmo. Essa ação ampliará o caráter participativo da elaboração do PMSB e do PMGIRS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0" y="762000"/>
            <a:ext cx="4646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pt-BR" sz="3600" b="1" dirty="0" smtClean="0"/>
              <a:t>3ª Reunião de Trabalho</a:t>
            </a:r>
            <a:endParaRPr lang="pt-BR" sz="3600" dirty="0" smtClean="0"/>
          </a:p>
          <a:p>
            <a:endParaRPr lang="pt-BR" sz="3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736" y="0"/>
            <a:ext cx="9191736" cy="710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3568" y="1844824"/>
            <a:ext cx="74530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600" dirty="0" smtClean="0"/>
              <a:t>	Após </a:t>
            </a:r>
            <a:r>
              <a:rPr lang="pt-BR" sz="2600" dirty="0"/>
              <a:t>a concepção dos programas, projetos e ações, como </a:t>
            </a:r>
            <a:r>
              <a:rPr lang="pt-BR" sz="2600" dirty="0" smtClean="0"/>
              <a:t>previsto no plano de trabalho </a:t>
            </a:r>
            <a:r>
              <a:rPr lang="pt-BR" sz="2600" i="1" dirty="0" smtClean="0"/>
              <a:t>- </a:t>
            </a:r>
            <a:r>
              <a:rPr lang="pt-BR" sz="2600" i="1" dirty="0"/>
              <a:t>Concepção dos programas, projetos e ações necessárias para atingir os objetivos e as metas do PMSB e </a:t>
            </a:r>
            <a:r>
              <a:rPr lang="pt-BR" sz="2600" dirty="0"/>
              <a:t>definição dos mecanismos de monitoramento e avaliação, </a:t>
            </a:r>
            <a:r>
              <a:rPr lang="pt-BR" sz="2600" i="1" dirty="0" smtClean="0"/>
              <a:t>(Mecanismos </a:t>
            </a:r>
            <a:r>
              <a:rPr lang="pt-BR" sz="2600" i="1" dirty="0"/>
              <a:t>e procedimentos de controle </a:t>
            </a:r>
            <a:r>
              <a:rPr lang="pt-BR" sz="2600" i="1" dirty="0" smtClean="0"/>
              <a:t>social)</a:t>
            </a:r>
            <a:r>
              <a:rPr lang="pt-BR" sz="2600" dirty="0" smtClean="0"/>
              <a:t>, </a:t>
            </a:r>
            <a:r>
              <a:rPr lang="pt-BR" sz="2600" dirty="0"/>
              <a:t>prevê-se a realização de seminário no município, aberto ao público em geral.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88" y="620688"/>
            <a:ext cx="57334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pt-BR" sz="3200" b="1" dirty="0" smtClean="0"/>
              <a:t>Seminário Aberto à Comunidade</a:t>
            </a:r>
            <a:endParaRPr lang="pt-BR" sz="3200" dirty="0" smtClean="0"/>
          </a:p>
          <a:p>
            <a:endParaRPr lang="pt-BR" sz="3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736" y="0"/>
            <a:ext cx="9191736" cy="710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1620083"/>
            <a:ext cx="77724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600" dirty="0" smtClean="0"/>
              <a:t>	Esse </a:t>
            </a:r>
            <a:r>
              <a:rPr lang="pt-BR" sz="2600" dirty="0"/>
              <a:t>evento terá como foco a apresentação dos resultados </a:t>
            </a:r>
            <a:r>
              <a:rPr lang="pt-BR" sz="2600" dirty="0" smtClean="0"/>
              <a:t>mais recentes (Programas, Projetos, </a:t>
            </a:r>
            <a:r>
              <a:rPr lang="pt-BR" sz="2600" dirty="0" smtClean="0"/>
              <a:t>Ações e os Mecanismos </a:t>
            </a:r>
            <a:r>
              <a:rPr lang="pt-BR" sz="2600" dirty="0" smtClean="0"/>
              <a:t>e </a:t>
            </a:r>
            <a:r>
              <a:rPr lang="pt-BR" sz="2600" dirty="0" smtClean="0"/>
              <a:t>Procedimentos de Controle Social) </a:t>
            </a:r>
            <a:r>
              <a:rPr lang="pt-BR" sz="2600" dirty="0" smtClean="0"/>
              <a:t>para </a:t>
            </a:r>
            <a:r>
              <a:rPr lang="pt-BR" sz="2600" dirty="0"/>
              <a:t>a comunidade como um todo, mas também deverão apresentar uma síntese das etapas anteriores (diagnósticos, prognósticos e alternativas) para melhor compreensão do processo de elaboração do PMSB e do PMGIRS pela comunidade</a:t>
            </a:r>
            <a:r>
              <a:rPr lang="pt-BR" sz="2600" dirty="0" smtClean="0"/>
              <a:t>.</a:t>
            </a:r>
            <a:endParaRPr lang="pt-BR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1146800" y="457200"/>
            <a:ext cx="67018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u="sng" dirty="0" smtClean="0"/>
              <a:t>Seminário Municipal de Saneamento Básico </a:t>
            </a:r>
          </a:p>
          <a:p>
            <a:pPr algn="ctr"/>
            <a:r>
              <a:rPr lang="pt-BR" sz="2800" b="1" u="sng" dirty="0" smtClean="0"/>
              <a:t>e Gestão de Resíduos Sólidos:</a:t>
            </a:r>
            <a:endParaRPr lang="pt-BR" sz="2800" dirty="0" smtClean="0"/>
          </a:p>
          <a:p>
            <a:pPr algn="ctr"/>
            <a:endParaRPr lang="pt-BR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736" y="0"/>
            <a:ext cx="9191736" cy="710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07904" y="0"/>
            <a:ext cx="1676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REVISÃO</a:t>
            </a:r>
            <a:endParaRPr lang="pt-BR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412776"/>
            <a:ext cx="74888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500" dirty="0" smtClean="0"/>
              <a:t>A relação entre esses serviços é muito grande: o esgoto sanitário sem tratamento e disposição adequada contamina corpos d’água (rios, riachos, lagos, entre outros); depósitos de resíduos sólidos em locais e condições inadequadas podem contaminar as áreas de mananciais, prejudicar a captação e demais usos da água, favorecer a ocorrência de enchentes por obstruir as redes de drenagem, além de promover a proliferação de vetores; as inundações, por sua vez, podem interromper o funcionamento do sistema de abastecimento de água, acarretar a disseminação de doenças e desalojar famílias.</a:t>
            </a:r>
            <a:endParaRPr lang="pt-BR" sz="2500" dirty="0"/>
          </a:p>
        </p:txBody>
      </p:sp>
      <p:sp>
        <p:nvSpPr>
          <p:cNvPr id="5" name="TextBox 7"/>
          <p:cNvSpPr txBox="1"/>
          <p:nvPr/>
        </p:nvSpPr>
        <p:spPr>
          <a:xfrm>
            <a:off x="323528" y="692696"/>
            <a:ext cx="5526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SANEAMENTO BÁSICO - Lei n 11.445/2007 </a:t>
            </a:r>
            <a:endParaRPr lang="pt-BR" sz="2400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0641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736" y="0"/>
            <a:ext cx="9191736" cy="710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51520" y="188640"/>
            <a:ext cx="792088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600" dirty="0" smtClean="0"/>
              <a:t>	Terão </a:t>
            </a:r>
            <a:r>
              <a:rPr lang="pt-BR" sz="2600" dirty="0" smtClean="0"/>
              <a:t>como objetivo apresentar os resultados obtidos ao longo do processo de elaboração do PMSB e do PMGIRS, validar esses resultados junto ao público em geral e oferecer para comunidade um espaço aberto para discussão dos resultados e propostas apresentadas, sendo um momento de escuta da comunidade</a:t>
            </a:r>
            <a:r>
              <a:rPr lang="pt-BR" sz="2600" dirty="0" smtClean="0"/>
              <a:t>.</a:t>
            </a:r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	Os </a:t>
            </a:r>
            <a:r>
              <a:rPr lang="pt-BR" sz="2600" dirty="0" smtClean="0"/>
              <a:t>grupos de trabalho, representados pelos públicos específicos que participaram nas reuniões de </a:t>
            </a:r>
            <a:r>
              <a:rPr lang="pt-BR" sz="2600" dirty="0" smtClean="0"/>
              <a:t>trabalho (Conselhos Municipais, Associações de Bairro, demais entidades), </a:t>
            </a:r>
            <a:r>
              <a:rPr lang="pt-BR" sz="2600" dirty="0" smtClean="0"/>
              <a:t>deverão atuar nesses seminários como protagonistas, junto com a Agência das Bacias PCJ e a empresa </a:t>
            </a:r>
            <a:r>
              <a:rPr lang="pt-BR" sz="2600" dirty="0" err="1" smtClean="0"/>
              <a:t>B&amp;B</a:t>
            </a:r>
            <a:r>
              <a:rPr lang="pt-BR" sz="2600" dirty="0" smtClean="0"/>
              <a:t> Engenharia executora dos serviços de elaboração dos planos. Isso infere que esses públicos deverão participar inclusive da formatação dos eventos.</a:t>
            </a:r>
            <a:endParaRPr lang="pt-BR" sz="2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736" y="0"/>
            <a:ext cx="9191736" cy="710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1495484"/>
            <a:ext cx="797388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600" dirty="0" smtClean="0"/>
              <a:t>	Após </a:t>
            </a:r>
            <a:r>
              <a:rPr lang="pt-BR" sz="2600" dirty="0"/>
              <a:t>elaboração do Plano Municipal de Saneamento Básico e do Plano Municipal de Gestão Integrada de Resíduos Sólidos de forma participativa deverá ser realizada a apresentação dos mesmos para conhecimento e validação da comunidade através de Audiência Pública, como estabelecido na Lei nº 11.445/2007. </a:t>
            </a:r>
          </a:p>
          <a:p>
            <a:pPr algn="just"/>
            <a:r>
              <a:rPr lang="pt-BR" sz="2600" dirty="0" smtClean="0"/>
              <a:t>	A </a:t>
            </a:r>
            <a:r>
              <a:rPr lang="pt-BR" sz="2600" dirty="0"/>
              <a:t>audiência será o espaço para população conhecer e opinar sobre os planos apresentados, o que fornecerá elementos para validação ou avaliação dos planos propostos</a:t>
            </a:r>
            <a:r>
              <a:rPr lang="pt-BR" sz="2600" dirty="0" smtClean="0"/>
              <a:t>.</a:t>
            </a:r>
            <a:endParaRPr lang="pt-BR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1146625" y="304800"/>
            <a:ext cx="67019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pt-BR" sz="2800" b="1" dirty="0" smtClean="0"/>
              <a:t>Etapa 3 – Audiência Pública e Divulgação do </a:t>
            </a:r>
          </a:p>
          <a:p>
            <a:pPr marL="0" lvl="1" algn="ctr"/>
            <a:r>
              <a:rPr lang="pt-BR" sz="2800" b="1" dirty="0" smtClean="0"/>
              <a:t>Plano Municipal de Saneamento Básico</a:t>
            </a:r>
            <a:endParaRPr lang="pt-BR" sz="2800" dirty="0" smtClean="0"/>
          </a:p>
          <a:p>
            <a:pPr algn="ctr"/>
            <a:endParaRPr lang="pt-BR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736" y="0"/>
            <a:ext cx="9191736" cy="710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39552" y="836712"/>
            <a:ext cx="770485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600" dirty="0" smtClean="0"/>
              <a:t>	Após </a:t>
            </a:r>
            <a:r>
              <a:rPr lang="pt-BR" sz="2600" dirty="0" smtClean="0"/>
              <a:t>a realização da Audiência Pública, o </a:t>
            </a:r>
            <a:r>
              <a:rPr lang="pt-BR" sz="2600" dirty="0" smtClean="0"/>
              <a:t>Grupo de Trabalho deverá </a:t>
            </a:r>
            <a:r>
              <a:rPr lang="pt-BR" sz="2600" dirty="0" smtClean="0"/>
              <a:t>encaminhar ao Legislativo Municipal o Projeto de Lei que estabelece a Política Municipal de Saneamento Básico contendo os PMSB e PMGIRS, além da disponibilização dos planos para comunidade, como rege a Lei nº 11.445/2007. </a:t>
            </a:r>
            <a:endParaRPr lang="pt-BR" sz="2600" dirty="0" smtClean="0"/>
          </a:p>
          <a:p>
            <a:pPr algn="just"/>
            <a:endParaRPr lang="pt-BR" sz="2600" dirty="0" smtClean="0"/>
          </a:p>
          <a:p>
            <a:pPr algn="just"/>
            <a:r>
              <a:rPr lang="pt-BR" sz="2600" dirty="0" smtClean="0"/>
              <a:t>	Após </a:t>
            </a:r>
            <a:r>
              <a:rPr lang="pt-BR" sz="2600" dirty="0" smtClean="0"/>
              <a:t>a aprovação da referida Lei, o </a:t>
            </a:r>
            <a:r>
              <a:rPr lang="pt-BR" sz="2600" dirty="0" smtClean="0"/>
              <a:t>Grupo de Trabalho Local deverá </a:t>
            </a:r>
            <a:r>
              <a:rPr lang="pt-BR" sz="2600" dirty="0" smtClean="0"/>
              <a:t>elaborar Livreto da Política Municipal de Saneamento Básico para toda a população de Bragança Paulista. </a:t>
            </a:r>
            <a:endParaRPr lang="pt-BR" sz="26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736" y="0"/>
            <a:ext cx="9191736" cy="710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836712"/>
            <a:ext cx="79928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600" dirty="0" smtClean="0"/>
              <a:t>	O </a:t>
            </a:r>
            <a:r>
              <a:rPr lang="pt-BR" sz="2600" dirty="0" smtClean="0"/>
              <a:t>livreto </a:t>
            </a:r>
            <a:r>
              <a:rPr lang="pt-BR" sz="2600" dirty="0"/>
              <a:t>do Plano Municipal de Saneamento Básico (PMSB) e do Plano Municipal de Gestão Integrada de Resíduos Sólidos (PMGIRS) deverá atuar como documento de registro de todo processo de elaboração e será um resumo dos planos escrito em linguagem clara e acessível a toda comunidade. Esses livretos deverão estar disponíveis para a comunidade no site da prefeitura e em locais de fácil acesso, além de serem distribuídos à população</a:t>
            </a:r>
            <a:r>
              <a:rPr lang="pt-BR" sz="2600" dirty="0" smtClean="0"/>
              <a:t>.</a:t>
            </a:r>
          </a:p>
          <a:p>
            <a:pPr algn="just"/>
            <a:r>
              <a:rPr lang="pt-BR" sz="2600" dirty="0" smtClean="0"/>
              <a:t> </a:t>
            </a:r>
            <a:endParaRPr lang="pt-BR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88640"/>
            <a:ext cx="86689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pt-BR" sz="3200" b="1" dirty="0" smtClean="0"/>
              <a:t>Livreto do Plano Municipal de Saneamento Básico</a:t>
            </a:r>
            <a:endParaRPr lang="pt-BR" sz="3200" dirty="0" smtClean="0"/>
          </a:p>
          <a:p>
            <a:endParaRPr lang="pt-BR" sz="3200" dirty="0"/>
          </a:p>
        </p:txBody>
      </p:sp>
      <p:sp>
        <p:nvSpPr>
          <p:cNvPr id="5" name="Retângulo 4"/>
          <p:cNvSpPr/>
          <p:nvPr/>
        </p:nvSpPr>
        <p:spPr>
          <a:xfrm>
            <a:off x="251520" y="4509120"/>
            <a:ext cx="7200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500" dirty="0" smtClean="0"/>
              <a:t>	A </a:t>
            </a:r>
            <a:r>
              <a:rPr lang="pt-BR" sz="2500" dirty="0" smtClean="0"/>
              <a:t>definição de conteúdo, linguagem e </a:t>
            </a:r>
            <a:r>
              <a:rPr lang="pt-BR" sz="2500" dirty="0" smtClean="0"/>
              <a:t>formato do </a:t>
            </a:r>
            <a:r>
              <a:rPr lang="pt-BR" sz="2500" dirty="0" smtClean="0"/>
              <a:t>livreto ficará a cargo do </a:t>
            </a:r>
            <a:r>
              <a:rPr lang="pt-BR" sz="2500" dirty="0" smtClean="0"/>
              <a:t>grupo de trabalho</a:t>
            </a:r>
            <a:r>
              <a:rPr lang="pt-BR" sz="2500" b="1" dirty="0" smtClean="0"/>
              <a:t> </a:t>
            </a:r>
            <a:r>
              <a:rPr lang="pt-BR" sz="2500" dirty="0" smtClean="0"/>
              <a:t>e da equipe técnica responsável pela elaboração dos planos juntamente com a equipe de comunicação da prefeitura, bem como a definição da tiragem e forma de distribuição. </a:t>
            </a:r>
            <a:endParaRPr lang="pt-BR" sz="25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736" y="0"/>
            <a:ext cx="91917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067944" y="4437112"/>
            <a:ext cx="44850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i="1" dirty="0" smtClean="0"/>
              <a:t>Francisco Chen de Araújo Braga</a:t>
            </a:r>
          </a:p>
          <a:p>
            <a:pPr algn="just"/>
            <a:r>
              <a:rPr lang="pt-BR" sz="2000" b="1" i="1" dirty="0" smtClean="0"/>
              <a:t>Secretário Municipal do Meio Ambiente</a:t>
            </a:r>
            <a:endParaRPr lang="pt-BR" sz="2000" b="1" i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444090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736" y="0"/>
            <a:ext cx="9191736" cy="710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07904" y="0"/>
            <a:ext cx="1676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REVISÃO</a:t>
            </a:r>
            <a:endParaRPr lang="pt-BR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412776"/>
            <a:ext cx="453650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Por essas razões a política pública de saneamento básico deve prever a gestão integrada dos seus quatro componentes. Vale destacar que o saneamento é um direito essencial à vida, à moradia digna, à saúde, à cidade e ao meio ambiente equilibrado. direito que deve ser exercido com transparência e controle social.</a:t>
            </a:r>
            <a:endParaRPr lang="pt-BR" sz="2800" dirty="0"/>
          </a:p>
        </p:txBody>
      </p:sp>
      <p:sp>
        <p:nvSpPr>
          <p:cNvPr id="5" name="TextBox 7"/>
          <p:cNvSpPr txBox="1"/>
          <p:nvPr/>
        </p:nvSpPr>
        <p:spPr>
          <a:xfrm>
            <a:off x="323528" y="692696"/>
            <a:ext cx="5526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SANEAMENTO BÁSICO - Lei n 11.445/2007 </a:t>
            </a:r>
            <a:endParaRPr lang="pt-BR" sz="24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628800"/>
            <a:ext cx="3077008" cy="336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0641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736" y="0"/>
            <a:ext cx="9191736" cy="710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18709" y="611976"/>
            <a:ext cx="2536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INTRODUÇÃO</a:t>
            </a:r>
            <a:endParaRPr lang="pt-BR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1412776"/>
            <a:ext cx="746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 </a:t>
            </a:r>
            <a:r>
              <a:rPr lang="pt-BR" sz="2800" dirty="0"/>
              <a:t>Após várias tratativas a prefeitura celebrou, em 24 de julho de 2013,  um Termo de Cooperação Técnica com a Fundação Agencia das Bacias PCJ para a </a:t>
            </a:r>
            <a:r>
              <a:rPr lang="pt-BR" sz="2800" dirty="0" smtClean="0"/>
              <a:t>elaboração do PMSB e do PMGIRS, gerando ao município uma economia de aproximadamente R$ 750 mil, conforme edital de licitação.</a:t>
            </a:r>
          </a:p>
          <a:p>
            <a:pPr algn="ctr"/>
            <a:r>
              <a:rPr lang="pt-BR" sz="2800" dirty="0"/>
              <a:t>	Tais planos encontram-se em fase de elaboração desde o dia 23 de setembro de 2013, quando foram iniciados os </a:t>
            </a:r>
            <a:r>
              <a:rPr lang="pt-BR" sz="2800" dirty="0" smtClean="0"/>
              <a:t>trabalhos de levantamento de informações. </a:t>
            </a:r>
            <a:endParaRPr lang="pt-BR" sz="28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0641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736" y="0"/>
            <a:ext cx="9191736" cy="710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1" y="1542395"/>
            <a:ext cx="81533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O plano é o principal instrumento da política de saneamento básico. Ele deve expressar um compromisso coletivo da sociedade em relação à forma de construir o futuro do saneamento no município. O plano deve partir da análise da realidade e traçar os objetivos e estratégias para transformá-la positivamente e, assim, definir como cada segmento deve se comportar para atingir os objetivos e as metas traçadas. </a:t>
            </a:r>
            <a:endParaRPr lang="pt-BR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690358" y="685800"/>
            <a:ext cx="5337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 smtClean="0"/>
              <a:t>OBJETIVO DO PMSB e PMGIRS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736" y="0"/>
            <a:ext cx="9191736" cy="710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412776"/>
            <a:ext cx="81533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É formulado sob a coordenação do poder público, com a participação de todos aqueles que atuam no saneamento num determinado  município e pela sua população, tanto os que recebem os serviços como aqueles que não têm acesso a eles. Para garantir que todos tenham condições de participar, a lei determina a ampla divulgação das propostas do plano Municipal de Saneamento Básico e dos estudos que as fundamentam, inclusive com a realização de audiências ou consultas públicas.</a:t>
            </a:r>
            <a:endParaRPr lang="pt-BR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885397" y="685800"/>
            <a:ext cx="2947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 smtClean="0"/>
              <a:t>PMSB e PMGIRS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736" y="0"/>
            <a:ext cx="9191736" cy="710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/>
        </p:nvGraphicFramePr>
        <p:xfrm>
          <a:off x="1223628" y="1556792"/>
          <a:ext cx="669674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6181" y="188640"/>
            <a:ext cx="57516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Relação</a:t>
            </a:r>
            <a:r>
              <a:rPr lang="en-US" sz="2400" b="1" dirty="0"/>
              <a:t> entre </a:t>
            </a:r>
            <a:r>
              <a:rPr lang="en-US" sz="2400" b="1" dirty="0" err="1"/>
              <a:t>os</a:t>
            </a:r>
            <a:r>
              <a:rPr lang="en-US" sz="2400" b="1" dirty="0"/>
              <a:t> </a:t>
            </a:r>
            <a:r>
              <a:rPr lang="en-US" sz="2400" b="1" dirty="0" err="1"/>
              <a:t>processos</a:t>
            </a:r>
            <a:r>
              <a:rPr lang="en-US" sz="2400" b="1" dirty="0"/>
              <a:t> </a:t>
            </a:r>
            <a:r>
              <a:rPr lang="en-US" sz="2400" b="1" dirty="0" err="1"/>
              <a:t>que</a:t>
            </a:r>
            <a:r>
              <a:rPr lang="en-US" sz="2400" b="1" dirty="0"/>
              <a:t> </a:t>
            </a:r>
            <a:r>
              <a:rPr lang="en-US" sz="2400" b="1" dirty="0" err="1"/>
              <a:t>compõem</a:t>
            </a:r>
            <a:r>
              <a:rPr lang="en-US" sz="2400" b="1" dirty="0"/>
              <a:t> </a:t>
            </a:r>
            <a:r>
              <a:rPr lang="en-US" sz="2400" b="1" dirty="0" smtClean="0"/>
              <a:t>o</a:t>
            </a:r>
            <a:endParaRPr lang="en-US" sz="2400" b="1" dirty="0"/>
          </a:p>
          <a:p>
            <a:pPr algn="ctr"/>
            <a:r>
              <a:rPr lang="en-US" sz="2400" b="1" dirty="0" smtClean="0"/>
              <a:t>Plano </a:t>
            </a:r>
            <a:r>
              <a:rPr lang="en-US" sz="2400" b="1" dirty="0"/>
              <a:t>Municipal de </a:t>
            </a:r>
            <a:r>
              <a:rPr lang="en-US" sz="2400" b="1" dirty="0" err="1"/>
              <a:t>Saneamento</a:t>
            </a:r>
            <a:r>
              <a:rPr lang="en-US" sz="2400" b="1" dirty="0"/>
              <a:t> </a:t>
            </a:r>
            <a:r>
              <a:rPr lang="en-US" sz="2400" b="1" dirty="0" err="1"/>
              <a:t>Básico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736" y="0"/>
            <a:ext cx="9191736" cy="710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188640"/>
            <a:ext cx="763284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SERÁ NECESSÁRIO PLANEJAR DENTRO DE UM PROCESSO PARTICIPATIVO:</a:t>
            </a:r>
          </a:p>
          <a:p>
            <a:pPr algn="ctr"/>
            <a:endParaRPr lang="en-US" dirty="0"/>
          </a:p>
          <a:p>
            <a:r>
              <a:rPr lang="en-US" sz="2200" b="1" dirty="0" smtClean="0"/>
              <a:t>A </a:t>
            </a:r>
            <a:r>
              <a:rPr lang="en-US" sz="2200" b="1" dirty="0" err="1"/>
              <a:t>disponibilização</a:t>
            </a:r>
            <a:r>
              <a:rPr lang="en-US" sz="2200" b="1" dirty="0"/>
              <a:t> de </a:t>
            </a:r>
            <a:r>
              <a:rPr lang="en-US" sz="2200" b="1" dirty="0" err="1"/>
              <a:t>água</a:t>
            </a:r>
            <a:r>
              <a:rPr lang="en-US" sz="2200" b="1" dirty="0"/>
              <a:t> </a:t>
            </a:r>
            <a:r>
              <a:rPr lang="en-US" sz="2200" dirty="0"/>
              <a:t>com </a:t>
            </a:r>
            <a:r>
              <a:rPr lang="en-US" sz="2200" dirty="0" err="1"/>
              <a:t>qualidade</a:t>
            </a:r>
            <a:r>
              <a:rPr lang="en-US" sz="2200" dirty="0"/>
              <a:t> </a:t>
            </a:r>
            <a:r>
              <a:rPr lang="en-US" sz="2200" dirty="0" err="1"/>
              <a:t>para</a:t>
            </a:r>
            <a:r>
              <a:rPr lang="en-US" sz="2200" dirty="0"/>
              <a:t> </a:t>
            </a:r>
            <a:r>
              <a:rPr lang="en-US" sz="2200" dirty="0" err="1"/>
              <a:t>toda</a:t>
            </a:r>
            <a:r>
              <a:rPr lang="en-US" sz="2200" dirty="0"/>
              <a:t> a </a:t>
            </a:r>
            <a:r>
              <a:rPr lang="en-US" sz="2200" dirty="0" err="1"/>
              <a:t>população</a:t>
            </a:r>
            <a:r>
              <a:rPr lang="en-US" sz="2200" dirty="0"/>
              <a:t>, </a:t>
            </a:r>
            <a:r>
              <a:rPr lang="en-US" sz="2200" dirty="0" err="1"/>
              <a:t>dentro</a:t>
            </a:r>
            <a:r>
              <a:rPr lang="en-US" sz="2200" dirty="0"/>
              <a:t> de um </a:t>
            </a:r>
            <a:r>
              <a:rPr lang="en-US" sz="2200" dirty="0" err="1"/>
              <a:t>contexto</a:t>
            </a:r>
            <a:r>
              <a:rPr lang="en-US" sz="2200" dirty="0"/>
              <a:t> de </a:t>
            </a:r>
            <a:r>
              <a:rPr lang="en-US" sz="2200" dirty="0" err="1"/>
              <a:t>eficiência</a:t>
            </a:r>
            <a:r>
              <a:rPr lang="en-US" sz="2200" dirty="0"/>
              <a:t>, com </a:t>
            </a:r>
            <a:r>
              <a:rPr lang="en-US" sz="2200" dirty="0" err="1"/>
              <a:t>minimização</a:t>
            </a:r>
            <a:r>
              <a:rPr lang="en-US" sz="2200" dirty="0"/>
              <a:t> de </a:t>
            </a:r>
            <a:r>
              <a:rPr lang="en-US" sz="2200" dirty="0" err="1"/>
              <a:t>perdas</a:t>
            </a:r>
            <a:r>
              <a:rPr lang="en-US" sz="2200" dirty="0"/>
              <a:t> e </a:t>
            </a:r>
            <a:r>
              <a:rPr lang="en-US" sz="2200" dirty="0" err="1"/>
              <a:t>desperdícios</a:t>
            </a:r>
            <a:r>
              <a:rPr lang="en-US" sz="2200" dirty="0"/>
              <a:t>; </a:t>
            </a:r>
            <a:r>
              <a:rPr lang="en-US" sz="2200" dirty="0" smtClean="0"/>
              <a:t> </a:t>
            </a:r>
          </a:p>
          <a:p>
            <a:endParaRPr lang="en-US" sz="2200" b="1" dirty="0" smtClean="0"/>
          </a:p>
          <a:p>
            <a:r>
              <a:rPr lang="en-US" sz="2200" b="1" dirty="0" smtClean="0"/>
              <a:t>A </a:t>
            </a:r>
            <a:r>
              <a:rPr lang="en-US" sz="2200" b="1" dirty="0" err="1"/>
              <a:t>coleta</a:t>
            </a:r>
            <a:r>
              <a:rPr lang="en-US" sz="2200" b="1" dirty="0"/>
              <a:t> e o </a:t>
            </a:r>
            <a:r>
              <a:rPr lang="en-US" sz="2200" b="1" dirty="0" err="1"/>
              <a:t>tratamento</a:t>
            </a:r>
            <a:r>
              <a:rPr lang="en-US" sz="2200" b="1" dirty="0"/>
              <a:t> dos </a:t>
            </a:r>
            <a:r>
              <a:rPr lang="en-US" sz="2200" b="1" dirty="0" err="1"/>
              <a:t>esgotos</a:t>
            </a:r>
            <a:r>
              <a:rPr lang="en-US" sz="2200" b="1" dirty="0"/>
              <a:t> </a:t>
            </a:r>
            <a:r>
              <a:rPr lang="en-US" sz="2200" b="1" dirty="0" err="1"/>
              <a:t>sanitários</a:t>
            </a:r>
            <a:r>
              <a:rPr lang="en-US" sz="2200" b="1" dirty="0"/>
              <a:t> </a:t>
            </a:r>
            <a:r>
              <a:rPr lang="en-US" sz="2200" dirty="0" err="1"/>
              <a:t>para</a:t>
            </a:r>
            <a:r>
              <a:rPr lang="en-US" sz="2200" dirty="0"/>
              <a:t> </a:t>
            </a:r>
            <a:r>
              <a:rPr lang="en-US" sz="2200" dirty="0" err="1"/>
              <a:t>todas</a:t>
            </a:r>
            <a:r>
              <a:rPr lang="en-US" sz="2200" dirty="0"/>
              <a:t> as </a:t>
            </a:r>
            <a:r>
              <a:rPr lang="en-US" sz="2200" dirty="0" err="1"/>
              <a:t>residências</a:t>
            </a:r>
            <a:r>
              <a:rPr lang="en-US" sz="2200" dirty="0"/>
              <a:t>, com </a:t>
            </a:r>
            <a:r>
              <a:rPr lang="en-US" sz="2200" dirty="0" err="1"/>
              <a:t>soluções</a:t>
            </a:r>
            <a:r>
              <a:rPr lang="en-US" sz="2200" dirty="0"/>
              <a:t> </a:t>
            </a:r>
            <a:r>
              <a:rPr lang="en-US" sz="2200" dirty="0" err="1"/>
              <a:t>adequadas</a:t>
            </a:r>
            <a:r>
              <a:rPr lang="en-US" sz="2200" dirty="0"/>
              <a:t> e </a:t>
            </a:r>
            <a:r>
              <a:rPr lang="en-US" sz="2200" dirty="0" err="1"/>
              <a:t>eficientes</a:t>
            </a:r>
            <a:r>
              <a:rPr lang="en-US" sz="2200" dirty="0"/>
              <a:t>, o </a:t>
            </a:r>
            <a:r>
              <a:rPr lang="en-US" sz="2200" dirty="0" err="1"/>
              <a:t>que</a:t>
            </a:r>
            <a:r>
              <a:rPr lang="en-US" sz="2200" dirty="0"/>
              <a:t> </a:t>
            </a:r>
            <a:r>
              <a:rPr lang="en-US" sz="2200" dirty="0" err="1"/>
              <a:t>significa</a:t>
            </a:r>
            <a:r>
              <a:rPr lang="en-US" sz="2200" dirty="0"/>
              <a:t> </a:t>
            </a:r>
            <a:r>
              <a:rPr lang="en-US" sz="2200" dirty="0" err="1"/>
              <a:t>mais</a:t>
            </a:r>
            <a:r>
              <a:rPr lang="en-US" sz="2200" dirty="0"/>
              <a:t> </a:t>
            </a:r>
            <a:r>
              <a:rPr lang="en-US" sz="2200" dirty="0" err="1"/>
              <a:t>saúde</a:t>
            </a:r>
            <a:r>
              <a:rPr lang="en-US" sz="2200" dirty="0"/>
              <a:t>, </a:t>
            </a:r>
            <a:r>
              <a:rPr lang="en-US" sz="2200" dirty="0" err="1"/>
              <a:t>qualidade</a:t>
            </a:r>
            <a:r>
              <a:rPr lang="en-US" sz="2200" dirty="0"/>
              <a:t> de </a:t>
            </a:r>
            <a:r>
              <a:rPr lang="en-US" sz="2200" dirty="0" err="1"/>
              <a:t>vida</a:t>
            </a:r>
            <a:r>
              <a:rPr lang="en-US" sz="2200" dirty="0"/>
              <a:t> e </a:t>
            </a:r>
            <a:r>
              <a:rPr lang="en-US" sz="2200" dirty="0" err="1"/>
              <a:t>desenvolvimento</a:t>
            </a:r>
            <a:r>
              <a:rPr lang="en-US" sz="2200" dirty="0"/>
              <a:t> </a:t>
            </a:r>
            <a:r>
              <a:rPr lang="en-US" sz="2200" dirty="0" err="1"/>
              <a:t>econômico</a:t>
            </a:r>
            <a:r>
              <a:rPr lang="en-US" sz="2200" dirty="0"/>
              <a:t> e social </a:t>
            </a:r>
            <a:r>
              <a:rPr lang="en-US" sz="2200" dirty="0" err="1"/>
              <a:t>para</a:t>
            </a:r>
            <a:r>
              <a:rPr lang="en-US" sz="2200" dirty="0"/>
              <a:t> a </a:t>
            </a:r>
            <a:r>
              <a:rPr lang="en-US" sz="2200" dirty="0" err="1" smtClean="0"/>
              <a:t>população</a:t>
            </a:r>
            <a:r>
              <a:rPr lang="en-US" sz="2200" dirty="0" smtClean="0"/>
              <a:t>, </a:t>
            </a:r>
            <a:r>
              <a:rPr lang="en-US" sz="2200" dirty="0" err="1"/>
              <a:t>além</a:t>
            </a:r>
            <a:r>
              <a:rPr lang="en-US" sz="2200" dirty="0"/>
              <a:t> de </a:t>
            </a:r>
            <a:r>
              <a:rPr lang="en-US" sz="2200" dirty="0" err="1"/>
              <a:t>preservação</a:t>
            </a:r>
            <a:r>
              <a:rPr lang="en-US" sz="2200" dirty="0"/>
              <a:t> do </a:t>
            </a:r>
            <a:r>
              <a:rPr lang="en-US" sz="2200" dirty="0" err="1"/>
              <a:t>meio</a:t>
            </a:r>
            <a:r>
              <a:rPr lang="en-US" sz="2200" dirty="0"/>
              <a:t> </a:t>
            </a:r>
            <a:r>
              <a:rPr lang="en-US" sz="2200" dirty="0" err="1"/>
              <a:t>ambiente</a:t>
            </a:r>
            <a:r>
              <a:rPr lang="en-US" sz="2200" dirty="0" smtClean="0"/>
              <a:t>;</a:t>
            </a:r>
          </a:p>
          <a:p>
            <a:endParaRPr lang="en-US" sz="2200" b="1" dirty="0" smtClean="0"/>
          </a:p>
          <a:p>
            <a:r>
              <a:rPr lang="en-US" sz="2200" b="1" dirty="0" err="1" smtClean="0"/>
              <a:t>Estruturas</a:t>
            </a:r>
            <a:r>
              <a:rPr lang="en-US" sz="2200" b="1" dirty="0" smtClean="0"/>
              <a:t> </a:t>
            </a:r>
            <a:r>
              <a:rPr lang="en-US" sz="2200" b="1" dirty="0" err="1"/>
              <a:t>adequadas</a:t>
            </a:r>
            <a:r>
              <a:rPr lang="en-US" sz="2200" b="1" dirty="0"/>
              <a:t> de </a:t>
            </a:r>
            <a:r>
              <a:rPr lang="en-US" sz="2200" b="1" dirty="0" err="1"/>
              <a:t>drenagem</a:t>
            </a:r>
            <a:r>
              <a:rPr lang="en-US" sz="2200" b="1" dirty="0"/>
              <a:t> e </a:t>
            </a:r>
            <a:r>
              <a:rPr lang="en-US" sz="2200" b="1" dirty="0" err="1"/>
              <a:t>proteção</a:t>
            </a:r>
            <a:r>
              <a:rPr lang="en-US" sz="2200" b="1" dirty="0"/>
              <a:t> contra </a:t>
            </a:r>
            <a:r>
              <a:rPr lang="en-US" sz="2200" b="1" dirty="0" err="1"/>
              <a:t>cheias</a:t>
            </a:r>
            <a:r>
              <a:rPr lang="en-US" sz="2200" dirty="0"/>
              <a:t>, </a:t>
            </a:r>
            <a:r>
              <a:rPr lang="en-US" sz="2200" dirty="0" err="1"/>
              <a:t>propiciando</a:t>
            </a:r>
            <a:r>
              <a:rPr lang="en-US" sz="2200" dirty="0"/>
              <a:t> </a:t>
            </a:r>
            <a:r>
              <a:rPr lang="en-US" sz="2200" dirty="0" err="1"/>
              <a:t>condições</a:t>
            </a:r>
            <a:r>
              <a:rPr lang="en-US" sz="2200" dirty="0"/>
              <a:t> </a:t>
            </a:r>
            <a:r>
              <a:rPr lang="en-US" sz="2200" dirty="0" err="1"/>
              <a:t>saudáveis</a:t>
            </a:r>
            <a:r>
              <a:rPr lang="en-US" sz="2200" dirty="0"/>
              <a:t> e </a:t>
            </a:r>
            <a:r>
              <a:rPr lang="en-US" sz="2200" dirty="0" err="1"/>
              <a:t>higiênicas</a:t>
            </a:r>
            <a:r>
              <a:rPr lang="en-US" sz="2200" dirty="0"/>
              <a:t> </a:t>
            </a:r>
            <a:r>
              <a:rPr lang="en-US" sz="2200" dirty="0" err="1"/>
              <a:t>para</a:t>
            </a:r>
            <a:r>
              <a:rPr lang="en-US" sz="2200" dirty="0"/>
              <a:t> </a:t>
            </a:r>
            <a:r>
              <a:rPr lang="en-US" sz="2200" dirty="0" err="1"/>
              <a:t>todas</a:t>
            </a:r>
            <a:r>
              <a:rPr lang="en-US" sz="2200" dirty="0"/>
              <a:t> as </a:t>
            </a:r>
            <a:r>
              <a:rPr lang="en-US" sz="2200" dirty="0" err="1"/>
              <a:t>áreas</a:t>
            </a:r>
            <a:r>
              <a:rPr lang="en-US" sz="2200" dirty="0"/>
              <a:t> </a:t>
            </a:r>
            <a:r>
              <a:rPr lang="en-US" sz="2200" dirty="0" err="1"/>
              <a:t>residenciais</a:t>
            </a:r>
            <a:r>
              <a:rPr lang="en-US" sz="2200" dirty="0"/>
              <a:t> </a:t>
            </a:r>
            <a:r>
              <a:rPr lang="en-US" sz="2200" dirty="0" smtClean="0"/>
              <a:t>do </a:t>
            </a:r>
            <a:r>
              <a:rPr lang="en-US" sz="2200" dirty="0" err="1" smtClean="0"/>
              <a:t>município</a:t>
            </a:r>
            <a:r>
              <a:rPr lang="en-US" sz="2200" dirty="0" smtClean="0"/>
              <a:t> e</a:t>
            </a:r>
          </a:p>
          <a:p>
            <a:endParaRPr lang="en-US" sz="2200" b="1" dirty="0" smtClean="0"/>
          </a:p>
          <a:p>
            <a:r>
              <a:rPr lang="en-US" sz="2200" b="1" dirty="0" err="1" smtClean="0"/>
              <a:t>Práticas</a:t>
            </a:r>
            <a:r>
              <a:rPr lang="en-US" sz="2200" b="1" dirty="0" smtClean="0"/>
              <a:t> </a:t>
            </a:r>
            <a:r>
              <a:rPr lang="en-US" sz="2200" b="1" dirty="0" err="1"/>
              <a:t>eficientes</a:t>
            </a:r>
            <a:r>
              <a:rPr lang="en-US" sz="2200" b="1" dirty="0"/>
              <a:t> e </a:t>
            </a:r>
            <a:r>
              <a:rPr lang="en-US" sz="2200" b="1" dirty="0" err="1"/>
              <a:t>adequadas</a:t>
            </a:r>
            <a:r>
              <a:rPr lang="en-US" sz="2200" b="1" dirty="0"/>
              <a:t> </a:t>
            </a:r>
            <a:r>
              <a:rPr lang="en-US" sz="2200" b="1" dirty="0" err="1"/>
              <a:t>para</a:t>
            </a:r>
            <a:r>
              <a:rPr lang="en-US" sz="2200" b="1" dirty="0"/>
              <a:t> a </a:t>
            </a:r>
            <a:r>
              <a:rPr lang="en-US" sz="2200" b="1" dirty="0" err="1"/>
              <a:t>coleta</a:t>
            </a:r>
            <a:r>
              <a:rPr lang="en-US" sz="2200" b="1" dirty="0"/>
              <a:t> e </a:t>
            </a:r>
            <a:r>
              <a:rPr lang="en-US" sz="2200" b="1" dirty="0" err="1"/>
              <a:t>destinação</a:t>
            </a:r>
            <a:r>
              <a:rPr lang="en-US" sz="2200" b="1" dirty="0"/>
              <a:t> final dos </a:t>
            </a:r>
            <a:r>
              <a:rPr lang="en-US" sz="2200" b="1" dirty="0" err="1"/>
              <a:t>diversos</a:t>
            </a:r>
            <a:r>
              <a:rPr lang="en-US" sz="2200" b="1" dirty="0"/>
              <a:t> </a:t>
            </a:r>
            <a:r>
              <a:rPr lang="en-US" sz="2200" b="1" dirty="0" err="1"/>
              <a:t>tipos</a:t>
            </a:r>
            <a:r>
              <a:rPr lang="en-US" sz="2200" b="1" dirty="0"/>
              <a:t> de </a:t>
            </a:r>
            <a:r>
              <a:rPr lang="en-US" sz="2200" b="1" dirty="0" err="1"/>
              <a:t>resíduos</a:t>
            </a:r>
            <a:r>
              <a:rPr lang="en-US" sz="2200" b="1" dirty="0"/>
              <a:t> </a:t>
            </a:r>
            <a:r>
              <a:rPr lang="en-US" sz="2200" b="1" dirty="0" err="1"/>
              <a:t>gerados</a:t>
            </a:r>
            <a:r>
              <a:rPr lang="en-US" sz="2200" b="1" dirty="0"/>
              <a:t> no </a:t>
            </a:r>
            <a:r>
              <a:rPr lang="en-US" sz="2200" b="1" dirty="0" err="1"/>
              <a:t>município</a:t>
            </a:r>
            <a:r>
              <a:rPr lang="en-US" sz="2200" dirty="0"/>
              <a:t>, com </a:t>
            </a:r>
            <a:r>
              <a:rPr lang="en-US" sz="2200" dirty="0" err="1"/>
              <a:t>remediação</a:t>
            </a:r>
            <a:r>
              <a:rPr lang="en-US" sz="2200" dirty="0"/>
              <a:t> de </a:t>
            </a:r>
            <a:r>
              <a:rPr lang="en-US" sz="2200" dirty="0" err="1"/>
              <a:t>áreas</a:t>
            </a:r>
            <a:r>
              <a:rPr lang="en-US" sz="2200" dirty="0"/>
              <a:t> </a:t>
            </a:r>
            <a:r>
              <a:rPr lang="en-US" sz="2200" dirty="0" err="1"/>
              <a:t>contaminadas</a:t>
            </a:r>
            <a:r>
              <a:rPr lang="en-US" sz="2200" dirty="0"/>
              <a:t>, </a:t>
            </a:r>
            <a:r>
              <a:rPr lang="en-US" sz="2200" dirty="0" err="1"/>
              <a:t>protegendo</a:t>
            </a:r>
            <a:r>
              <a:rPr lang="en-US" sz="2200" dirty="0"/>
              <a:t> o </a:t>
            </a:r>
            <a:r>
              <a:rPr lang="en-US" sz="2200" dirty="0" err="1"/>
              <a:t>meio</a:t>
            </a:r>
            <a:r>
              <a:rPr lang="en-US" sz="2200" dirty="0"/>
              <a:t> </a:t>
            </a:r>
            <a:r>
              <a:rPr lang="en-US" sz="2200" dirty="0" err="1"/>
              <a:t>ambiente</a:t>
            </a:r>
            <a:r>
              <a:rPr lang="en-US" sz="2200" dirty="0"/>
              <a:t> e a </a:t>
            </a:r>
            <a:r>
              <a:rPr lang="en-US" sz="2200" dirty="0" err="1"/>
              <a:t>saúde</a:t>
            </a:r>
            <a:r>
              <a:rPr lang="en-US" sz="2200" dirty="0"/>
              <a:t> </a:t>
            </a:r>
            <a:r>
              <a:rPr lang="en-US" sz="2200" dirty="0" err="1"/>
              <a:t>da</a:t>
            </a:r>
            <a:r>
              <a:rPr lang="en-US" sz="2200" dirty="0"/>
              <a:t> </a:t>
            </a:r>
            <a:r>
              <a:rPr lang="en-US" sz="2200" dirty="0" err="1" smtClean="0"/>
              <a:t>população</a:t>
            </a:r>
            <a:r>
              <a:rPr lang="en-US" sz="2200" dirty="0" smtClean="0"/>
              <a:t>.</a:t>
            </a:r>
            <a:endParaRPr lang="pt-B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1340</Words>
  <Application>Microsoft Office PowerPoint</Application>
  <PresentationFormat>Apresentação na tela (4:3)</PresentationFormat>
  <Paragraphs>144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Meio Ambiente</dc:creator>
  <cp:lastModifiedBy>User</cp:lastModifiedBy>
  <cp:revision>55</cp:revision>
  <dcterms:created xsi:type="dcterms:W3CDTF">2014-01-14T10:44:16Z</dcterms:created>
  <dcterms:modified xsi:type="dcterms:W3CDTF">2014-01-15T08:24:05Z</dcterms:modified>
</cp:coreProperties>
</file>